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sldIdLst>
    <p:sldId id="370" r:id="rId2"/>
    <p:sldId id="372" r:id="rId3"/>
    <p:sldId id="355" r:id="rId4"/>
    <p:sldId id="361" r:id="rId5"/>
    <p:sldId id="360" r:id="rId6"/>
    <p:sldId id="356" r:id="rId7"/>
    <p:sldId id="358" r:id="rId8"/>
    <p:sldId id="364" r:id="rId9"/>
    <p:sldId id="357" r:id="rId10"/>
    <p:sldId id="359" r:id="rId11"/>
    <p:sldId id="362" r:id="rId12"/>
    <p:sldId id="363" r:id="rId13"/>
    <p:sldId id="371" r:id="rId14"/>
  </p:sldIdLst>
  <p:sldSz cx="12192000" cy="6858000"/>
  <p:notesSz cx="6797675" cy="9928225"/>
  <p:embeddedFontLst>
    <p:embeddedFont>
      <p:font typeface="Book Antiqua" panose="02040602050305030304" pitchFamily="18" charset="0"/>
      <p:regular r:id="rId16"/>
      <p:bold r:id="rId17"/>
      <p:italic r:id="rId18"/>
      <p:boldItalic r:id="rId19"/>
    </p:embeddedFont>
    <p:embeddedFont>
      <p:font typeface="Wingdings 3" panose="05040102010807070707" pitchFamily="18" charset="2"/>
      <p:regular r:id="rId20"/>
    </p:embeddedFont>
    <p:embeddedFont>
      <p:font typeface="Arial Unicode MS" panose="020B0600070205080204" charset="-128"/>
      <p:regular r:id="rId21"/>
    </p:embeddedFont>
    <p:embeddedFont>
      <p:font typeface="Montserrat ExtraBold" panose="00000900000000000000" pitchFamily="2" charset="-52"/>
      <p:bold r:id="rId22"/>
    </p:embeddedFont>
    <p:embeddedFont>
      <p:font typeface="Circe" panose="020B0502020203020203" pitchFamily="34" charset="-52"/>
      <p:regular r:id="rId23"/>
    </p:embeddedFont>
    <p:embeddedFont>
      <p:font typeface="Calibri" panose="020F0502020204030204" pitchFamily="34" charset="0"/>
      <p:regular r:id="rId24"/>
      <p:bold r:id="rId25"/>
      <p:italic r:id="rId26"/>
      <p:boldItalic r:id="rId27"/>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D3"/>
    <a:srgbClr val="203864"/>
    <a:srgbClr val="2F5291"/>
    <a:srgbClr val="C5C5C5"/>
    <a:srgbClr val="566278"/>
    <a:srgbClr val="007BFC"/>
    <a:srgbClr val="F6D63D"/>
    <a:srgbClr val="0079B2"/>
    <a:srgbClr val="CA0300"/>
    <a:srgbClr val="D300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85233" autoAdjust="0"/>
  </p:normalViewPr>
  <p:slideViewPr>
    <p:cSldViewPr snapToGrid="0" showGuides="1">
      <p:cViewPr varScale="1">
        <p:scale>
          <a:sx n="96" d="100"/>
          <a:sy n="96" d="100"/>
        </p:scale>
        <p:origin x="996" y="72"/>
      </p:cViewPr>
      <p:guideLst>
        <p:guide orient="horz" pos="2205"/>
        <p:guide pos="3863"/>
      </p:guideLst>
    </p:cSldViewPr>
  </p:slideViewPr>
  <p:notesTextViewPr>
    <p:cViewPr>
      <p:scale>
        <a:sx n="3" d="2"/>
        <a:sy n="3" d="2"/>
      </p:scale>
      <p:origin x="0" y="0"/>
    </p:cViewPr>
  </p:notesTextViewPr>
  <p:sorterViewPr>
    <p:cViewPr>
      <p:scale>
        <a:sx n="100" d="100"/>
        <a:sy n="100" d="100"/>
      </p:scale>
      <p:origin x="0" y="-135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1A829DA-6EB6-414A-AD6E-C99403F87B78}" type="datetimeFigureOut">
              <a:rPr lang="ru-RU" smtClean="0"/>
              <a:pPr/>
              <a:t>07.07.2020</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D974963-5C81-4DC0-A78F-1312DBCDC0A6}" type="slidenum">
              <a:rPr lang="ru-RU" smtClean="0"/>
              <a:pPr/>
              <a:t>‹#›</a:t>
            </a:fld>
            <a:endParaRPr lang="ru-RU"/>
          </a:p>
        </p:txBody>
      </p:sp>
    </p:spTree>
    <p:extLst>
      <p:ext uri="{BB962C8B-B14F-4D97-AF65-F5344CB8AC3E}">
        <p14:creationId xmlns:p14="http://schemas.microsoft.com/office/powerpoint/2010/main" val="2347226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46AD79C-3517-4FE0-AF8A-ED8D7329FF1D}" type="slidenum">
              <a:rPr lang="ru-RU" smtClean="0"/>
              <a:pPr/>
              <a:t>2</a:t>
            </a:fld>
            <a:endParaRPr lang="ru-RU"/>
          </a:p>
        </p:txBody>
      </p:sp>
    </p:spTree>
    <p:extLst>
      <p:ext uri="{BB962C8B-B14F-4D97-AF65-F5344CB8AC3E}">
        <p14:creationId xmlns:p14="http://schemas.microsoft.com/office/powerpoint/2010/main" val="2972414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46AD79C-3517-4FE0-AF8A-ED8D7329FF1D}" type="slidenum">
              <a:rPr lang="ru-RU" smtClean="0"/>
              <a:pPr/>
              <a:t>11</a:t>
            </a:fld>
            <a:endParaRPr lang="ru-RU"/>
          </a:p>
        </p:txBody>
      </p:sp>
    </p:spTree>
    <p:extLst>
      <p:ext uri="{BB962C8B-B14F-4D97-AF65-F5344CB8AC3E}">
        <p14:creationId xmlns:p14="http://schemas.microsoft.com/office/powerpoint/2010/main" val="258373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46AD79C-3517-4FE0-AF8A-ED8D7329FF1D}" type="slidenum">
              <a:rPr lang="ru-RU" smtClean="0"/>
              <a:pPr/>
              <a:t>12</a:t>
            </a:fld>
            <a:endParaRPr lang="ru-RU"/>
          </a:p>
        </p:txBody>
      </p:sp>
    </p:spTree>
    <p:extLst>
      <p:ext uri="{BB962C8B-B14F-4D97-AF65-F5344CB8AC3E}">
        <p14:creationId xmlns:p14="http://schemas.microsoft.com/office/powerpoint/2010/main" val="2762167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46AD79C-3517-4FE0-AF8A-ED8D7329FF1D}" type="slidenum">
              <a:rPr lang="ru-RU" smtClean="0"/>
              <a:pPr/>
              <a:t>3</a:t>
            </a:fld>
            <a:endParaRPr lang="ru-RU"/>
          </a:p>
        </p:txBody>
      </p:sp>
    </p:spTree>
    <p:extLst>
      <p:ext uri="{BB962C8B-B14F-4D97-AF65-F5344CB8AC3E}">
        <p14:creationId xmlns:p14="http://schemas.microsoft.com/office/powerpoint/2010/main" val="1913255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46AD79C-3517-4FE0-AF8A-ED8D7329FF1D}" type="slidenum">
              <a:rPr lang="ru-RU" smtClean="0"/>
              <a:pPr/>
              <a:t>4</a:t>
            </a:fld>
            <a:endParaRPr lang="ru-RU"/>
          </a:p>
        </p:txBody>
      </p:sp>
    </p:spTree>
    <p:extLst>
      <p:ext uri="{BB962C8B-B14F-4D97-AF65-F5344CB8AC3E}">
        <p14:creationId xmlns:p14="http://schemas.microsoft.com/office/powerpoint/2010/main" val="1407799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46AD79C-3517-4FE0-AF8A-ED8D7329FF1D}" type="slidenum">
              <a:rPr lang="ru-RU" smtClean="0"/>
              <a:pPr/>
              <a:t>5</a:t>
            </a:fld>
            <a:endParaRPr lang="ru-RU"/>
          </a:p>
        </p:txBody>
      </p:sp>
    </p:spTree>
    <p:extLst>
      <p:ext uri="{BB962C8B-B14F-4D97-AF65-F5344CB8AC3E}">
        <p14:creationId xmlns:p14="http://schemas.microsoft.com/office/powerpoint/2010/main" val="1671253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46AD79C-3517-4FE0-AF8A-ED8D7329FF1D}" type="slidenum">
              <a:rPr lang="ru-RU" smtClean="0"/>
              <a:pPr/>
              <a:t>6</a:t>
            </a:fld>
            <a:endParaRPr lang="ru-RU"/>
          </a:p>
        </p:txBody>
      </p:sp>
    </p:spTree>
    <p:extLst>
      <p:ext uri="{BB962C8B-B14F-4D97-AF65-F5344CB8AC3E}">
        <p14:creationId xmlns:p14="http://schemas.microsoft.com/office/powerpoint/2010/main" val="65660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46AD79C-3517-4FE0-AF8A-ED8D7329FF1D}" type="slidenum">
              <a:rPr lang="ru-RU" smtClean="0"/>
              <a:pPr/>
              <a:t>7</a:t>
            </a:fld>
            <a:endParaRPr lang="ru-RU"/>
          </a:p>
        </p:txBody>
      </p:sp>
    </p:spTree>
    <p:extLst>
      <p:ext uri="{BB962C8B-B14F-4D97-AF65-F5344CB8AC3E}">
        <p14:creationId xmlns:p14="http://schemas.microsoft.com/office/powerpoint/2010/main" val="32614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46AD79C-3517-4FE0-AF8A-ED8D7329FF1D}" type="slidenum">
              <a:rPr lang="ru-RU" smtClean="0"/>
              <a:pPr/>
              <a:t>8</a:t>
            </a:fld>
            <a:endParaRPr lang="ru-RU"/>
          </a:p>
        </p:txBody>
      </p:sp>
    </p:spTree>
    <p:extLst>
      <p:ext uri="{BB962C8B-B14F-4D97-AF65-F5344CB8AC3E}">
        <p14:creationId xmlns:p14="http://schemas.microsoft.com/office/powerpoint/2010/main" val="2030098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46AD79C-3517-4FE0-AF8A-ED8D7329FF1D}" type="slidenum">
              <a:rPr lang="ru-RU" smtClean="0"/>
              <a:pPr/>
              <a:t>9</a:t>
            </a:fld>
            <a:endParaRPr lang="ru-RU"/>
          </a:p>
        </p:txBody>
      </p:sp>
    </p:spTree>
    <p:extLst>
      <p:ext uri="{BB962C8B-B14F-4D97-AF65-F5344CB8AC3E}">
        <p14:creationId xmlns:p14="http://schemas.microsoft.com/office/powerpoint/2010/main" val="154789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46AD79C-3517-4FE0-AF8A-ED8D7329FF1D}" type="slidenum">
              <a:rPr lang="ru-RU" smtClean="0"/>
              <a:pPr/>
              <a:t>10</a:t>
            </a:fld>
            <a:endParaRPr lang="ru-RU"/>
          </a:p>
        </p:txBody>
      </p:sp>
    </p:spTree>
    <p:extLst>
      <p:ext uri="{BB962C8B-B14F-4D97-AF65-F5344CB8AC3E}">
        <p14:creationId xmlns:p14="http://schemas.microsoft.com/office/powerpoint/2010/main" val="2954874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600F258-437D-45DA-9192-27442DF7D3CD}" type="datetimeFigureOut">
              <a:rPr lang="ru-RU" smtClean="0"/>
              <a:pPr/>
              <a:t>07.07.2020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50C70C-4C44-49B8-8FCF-82CEFC40C42E}" type="slidenum">
              <a:rPr lang="ru-RU" smtClean="0"/>
              <a:pPr/>
              <a:t>‹#›</a:t>
            </a:fld>
            <a:endParaRPr lang="ru-RU"/>
          </a:p>
        </p:txBody>
      </p:sp>
    </p:spTree>
    <p:extLst>
      <p:ext uri="{BB962C8B-B14F-4D97-AF65-F5344CB8AC3E}">
        <p14:creationId xmlns:p14="http://schemas.microsoft.com/office/powerpoint/2010/main" val="2866246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600F258-437D-45DA-9192-27442DF7D3CD}" type="datetimeFigureOut">
              <a:rPr lang="ru-RU" smtClean="0"/>
              <a:pPr/>
              <a:t>07.07.2020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50C70C-4C44-49B8-8FCF-82CEFC40C42E}" type="slidenum">
              <a:rPr lang="ru-RU" smtClean="0"/>
              <a:pPr/>
              <a:t>‹#›</a:t>
            </a:fld>
            <a:endParaRPr lang="ru-RU"/>
          </a:p>
        </p:txBody>
      </p:sp>
    </p:spTree>
    <p:extLst>
      <p:ext uri="{BB962C8B-B14F-4D97-AF65-F5344CB8AC3E}">
        <p14:creationId xmlns:p14="http://schemas.microsoft.com/office/powerpoint/2010/main" val="583620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600F258-437D-45DA-9192-27442DF7D3CD}" type="datetimeFigureOut">
              <a:rPr lang="ru-RU" smtClean="0"/>
              <a:pPr/>
              <a:t>07.07.2020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50C70C-4C44-49B8-8FCF-82CEFC40C42E}" type="slidenum">
              <a:rPr lang="ru-RU" smtClean="0"/>
              <a:pPr/>
              <a:t>‹#›</a:t>
            </a:fld>
            <a:endParaRPr lang="ru-RU"/>
          </a:p>
        </p:txBody>
      </p:sp>
    </p:spTree>
    <p:extLst>
      <p:ext uri="{BB962C8B-B14F-4D97-AF65-F5344CB8AC3E}">
        <p14:creationId xmlns:p14="http://schemas.microsoft.com/office/powerpoint/2010/main" val="1696123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600F258-437D-45DA-9192-27442DF7D3CD}" type="datetimeFigureOut">
              <a:rPr lang="ru-RU" smtClean="0"/>
              <a:pPr/>
              <a:t>07.07.2020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50C70C-4C44-49B8-8FCF-82CEFC40C42E}" type="slidenum">
              <a:rPr lang="ru-RU" smtClean="0"/>
              <a:pPr/>
              <a:t>‹#›</a:t>
            </a:fld>
            <a:endParaRPr lang="ru-RU"/>
          </a:p>
        </p:txBody>
      </p:sp>
    </p:spTree>
    <p:extLst>
      <p:ext uri="{BB962C8B-B14F-4D97-AF65-F5344CB8AC3E}">
        <p14:creationId xmlns:p14="http://schemas.microsoft.com/office/powerpoint/2010/main" val="209019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600F258-437D-45DA-9192-27442DF7D3CD}" type="datetimeFigureOut">
              <a:rPr lang="ru-RU" smtClean="0"/>
              <a:pPr/>
              <a:t>07.07.2020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850C70C-4C44-49B8-8FCF-82CEFC40C42E}" type="slidenum">
              <a:rPr lang="ru-RU" smtClean="0"/>
              <a:pPr/>
              <a:t>‹#›</a:t>
            </a:fld>
            <a:endParaRPr lang="ru-RU"/>
          </a:p>
        </p:txBody>
      </p:sp>
    </p:spTree>
    <p:extLst>
      <p:ext uri="{BB962C8B-B14F-4D97-AF65-F5344CB8AC3E}">
        <p14:creationId xmlns:p14="http://schemas.microsoft.com/office/powerpoint/2010/main" val="2551474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600F258-437D-45DA-9192-27442DF7D3CD}" type="datetimeFigureOut">
              <a:rPr lang="ru-RU" smtClean="0"/>
              <a:pPr/>
              <a:t>07.07.2020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850C70C-4C44-49B8-8FCF-82CEFC40C42E}" type="slidenum">
              <a:rPr lang="ru-RU" smtClean="0"/>
              <a:pPr/>
              <a:t>‹#›</a:t>
            </a:fld>
            <a:endParaRPr lang="ru-RU"/>
          </a:p>
        </p:txBody>
      </p:sp>
    </p:spTree>
    <p:extLst>
      <p:ext uri="{BB962C8B-B14F-4D97-AF65-F5344CB8AC3E}">
        <p14:creationId xmlns:p14="http://schemas.microsoft.com/office/powerpoint/2010/main" val="212224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600F258-437D-45DA-9192-27442DF7D3CD}" type="datetimeFigureOut">
              <a:rPr lang="ru-RU" smtClean="0"/>
              <a:pPr/>
              <a:t>07.07.2020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850C70C-4C44-49B8-8FCF-82CEFC40C42E}" type="slidenum">
              <a:rPr lang="ru-RU" smtClean="0"/>
              <a:pPr/>
              <a:t>‹#›</a:t>
            </a:fld>
            <a:endParaRPr lang="ru-RU"/>
          </a:p>
        </p:txBody>
      </p:sp>
    </p:spTree>
    <p:extLst>
      <p:ext uri="{BB962C8B-B14F-4D97-AF65-F5344CB8AC3E}">
        <p14:creationId xmlns:p14="http://schemas.microsoft.com/office/powerpoint/2010/main" val="1563654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600F258-437D-45DA-9192-27442DF7D3CD}" type="datetimeFigureOut">
              <a:rPr lang="ru-RU" smtClean="0"/>
              <a:pPr/>
              <a:t>07.07.2020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850C70C-4C44-49B8-8FCF-82CEFC40C42E}" type="slidenum">
              <a:rPr lang="ru-RU" smtClean="0"/>
              <a:pPr/>
              <a:t>‹#›</a:t>
            </a:fld>
            <a:endParaRPr lang="ru-RU"/>
          </a:p>
        </p:txBody>
      </p:sp>
    </p:spTree>
    <p:extLst>
      <p:ext uri="{BB962C8B-B14F-4D97-AF65-F5344CB8AC3E}">
        <p14:creationId xmlns:p14="http://schemas.microsoft.com/office/powerpoint/2010/main" val="189335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0F258-437D-45DA-9192-27442DF7D3CD}" type="datetimeFigureOut">
              <a:rPr lang="ru-RU" smtClean="0"/>
              <a:pPr/>
              <a:t>07.07.2020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850C70C-4C44-49B8-8FCF-82CEFC40C42E}" type="slidenum">
              <a:rPr lang="ru-RU" smtClean="0"/>
              <a:pPr/>
              <a:t>‹#›</a:t>
            </a:fld>
            <a:endParaRPr lang="ru-RU"/>
          </a:p>
        </p:txBody>
      </p:sp>
    </p:spTree>
    <p:extLst>
      <p:ext uri="{BB962C8B-B14F-4D97-AF65-F5344CB8AC3E}">
        <p14:creationId xmlns:p14="http://schemas.microsoft.com/office/powerpoint/2010/main" val="269754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600F258-437D-45DA-9192-27442DF7D3CD}" type="datetimeFigureOut">
              <a:rPr lang="ru-RU" smtClean="0"/>
              <a:pPr/>
              <a:t>07.07.2020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850C70C-4C44-49B8-8FCF-82CEFC40C42E}" type="slidenum">
              <a:rPr lang="ru-RU" smtClean="0"/>
              <a:pPr/>
              <a:t>‹#›</a:t>
            </a:fld>
            <a:endParaRPr lang="ru-RU"/>
          </a:p>
        </p:txBody>
      </p:sp>
    </p:spTree>
    <p:extLst>
      <p:ext uri="{BB962C8B-B14F-4D97-AF65-F5344CB8AC3E}">
        <p14:creationId xmlns:p14="http://schemas.microsoft.com/office/powerpoint/2010/main" val="343179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600F258-437D-45DA-9192-27442DF7D3CD}" type="datetimeFigureOut">
              <a:rPr lang="ru-RU" smtClean="0"/>
              <a:pPr/>
              <a:t>07.07.2020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850C70C-4C44-49B8-8FCF-82CEFC40C42E}" type="slidenum">
              <a:rPr lang="ru-RU" smtClean="0"/>
              <a:pPr/>
              <a:t>‹#›</a:t>
            </a:fld>
            <a:endParaRPr lang="ru-RU"/>
          </a:p>
        </p:txBody>
      </p:sp>
    </p:spTree>
    <p:extLst>
      <p:ext uri="{BB962C8B-B14F-4D97-AF65-F5344CB8AC3E}">
        <p14:creationId xmlns:p14="http://schemas.microsoft.com/office/powerpoint/2010/main" val="1272937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0F258-437D-45DA-9192-27442DF7D3CD}" type="datetimeFigureOut">
              <a:rPr lang="ru-RU" smtClean="0"/>
              <a:pPr/>
              <a:t>07.07.2020</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0C70C-4C44-49B8-8FCF-82CEFC40C42E}" type="slidenum">
              <a:rPr lang="ru-RU" smtClean="0"/>
              <a:pPr/>
              <a:t>‹#›</a:t>
            </a:fld>
            <a:endParaRPr lang="ru-RU"/>
          </a:p>
        </p:txBody>
      </p:sp>
    </p:spTree>
    <p:extLst>
      <p:ext uri="{BB962C8B-B14F-4D97-AF65-F5344CB8AC3E}">
        <p14:creationId xmlns:p14="http://schemas.microsoft.com/office/powerpoint/2010/main" val="1598824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6" y="0"/>
            <a:ext cx="12163488" cy="6858000"/>
          </a:xfrm>
          <a:prstGeom prst="rect">
            <a:avLst/>
          </a:prstGeom>
        </p:spPr>
      </p:pic>
      <p:sp>
        <p:nvSpPr>
          <p:cNvPr id="4" name="Прямоугольник 3"/>
          <p:cNvSpPr/>
          <p:nvPr/>
        </p:nvSpPr>
        <p:spPr>
          <a:xfrm>
            <a:off x="5630" y="0"/>
            <a:ext cx="12192000" cy="6858000"/>
          </a:xfrm>
          <a:prstGeom prst="rect">
            <a:avLst/>
          </a:prstGeom>
          <a:solidFill>
            <a:srgbClr val="0089D3">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ru-RU" sz="2400"/>
          </a:p>
        </p:txBody>
      </p:sp>
      <p:pic>
        <p:nvPicPr>
          <p:cNvPr id="9" name="Picture 3" descr="Без-имени-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226"/>
          <a:stretch/>
        </p:blipFill>
        <p:spPr bwMode="auto">
          <a:xfrm>
            <a:off x="3019073" y="531107"/>
            <a:ext cx="1145683" cy="14073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Прямоугольник 9"/>
          <p:cNvSpPr/>
          <p:nvPr/>
        </p:nvSpPr>
        <p:spPr>
          <a:xfrm>
            <a:off x="1093160" y="1917774"/>
            <a:ext cx="1404753" cy="584775"/>
          </a:xfrm>
          <a:prstGeom prst="rect">
            <a:avLst/>
          </a:prstGeom>
        </p:spPr>
        <p:txBody>
          <a:bodyPr wrap="square">
            <a:spAutoFit/>
          </a:bodyPr>
          <a:lstStyle/>
          <a:p>
            <a:pPr algn="ctr"/>
            <a:r>
              <a:rPr lang="en-US" sz="800" dirty="0">
                <a:solidFill>
                  <a:schemeClr val="bg1"/>
                </a:solidFill>
                <a:latin typeface="Montserrat ExtraBold" panose="00000900000000000000" pitchFamily="2" charset="-52"/>
              </a:rPr>
              <a:t>THE </a:t>
            </a:r>
            <a:r>
              <a:rPr lang="en-US" sz="800" dirty="0" smtClean="0">
                <a:solidFill>
                  <a:schemeClr val="bg1"/>
                </a:solidFill>
                <a:latin typeface="Montserrat ExtraBold" panose="00000900000000000000" pitchFamily="2" charset="-52"/>
              </a:rPr>
              <a:t>MINISTRY FOR SCIENCE AND HIGHER EDUCATION OF THE RUSSIAN FEDERATION</a:t>
            </a:r>
            <a:endParaRPr lang="ru-RU" sz="800" dirty="0">
              <a:solidFill>
                <a:schemeClr val="bg1"/>
              </a:solidFill>
              <a:latin typeface="Montserrat ExtraBold" panose="00000900000000000000" pitchFamily="2" charset="-52"/>
            </a:endParaRPr>
          </a:p>
        </p:txBody>
      </p:sp>
      <p:sp>
        <p:nvSpPr>
          <p:cNvPr id="11" name="Прямоугольник 10"/>
          <p:cNvSpPr/>
          <p:nvPr/>
        </p:nvSpPr>
        <p:spPr>
          <a:xfrm>
            <a:off x="2889539" y="1917774"/>
            <a:ext cx="1404753" cy="584775"/>
          </a:xfrm>
          <a:prstGeom prst="rect">
            <a:avLst/>
          </a:prstGeom>
        </p:spPr>
        <p:txBody>
          <a:bodyPr wrap="square">
            <a:spAutoFit/>
          </a:bodyPr>
          <a:lstStyle/>
          <a:p>
            <a:pPr algn="ctr"/>
            <a:r>
              <a:rPr lang="en-US" sz="800" dirty="0">
                <a:solidFill>
                  <a:schemeClr val="bg1"/>
                </a:solidFill>
                <a:latin typeface="Montserrat ExtraBold" panose="00000900000000000000" pitchFamily="2" charset="-52"/>
              </a:rPr>
              <a:t>DON</a:t>
            </a:r>
          </a:p>
          <a:p>
            <a:pPr algn="ctr"/>
            <a:r>
              <a:rPr lang="en-US" sz="800" dirty="0">
                <a:solidFill>
                  <a:schemeClr val="bg1"/>
                </a:solidFill>
                <a:latin typeface="Montserrat ExtraBold" panose="00000900000000000000" pitchFamily="2" charset="-52"/>
              </a:rPr>
              <a:t> STATE </a:t>
            </a:r>
          </a:p>
          <a:p>
            <a:pPr algn="ctr"/>
            <a:r>
              <a:rPr lang="en-US" sz="800" dirty="0">
                <a:solidFill>
                  <a:schemeClr val="bg1"/>
                </a:solidFill>
                <a:latin typeface="Montserrat ExtraBold" panose="00000900000000000000" pitchFamily="2" charset="-52"/>
              </a:rPr>
              <a:t>TECHNICAL UNIVERSITY</a:t>
            </a:r>
          </a:p>
        </p:txBody>
      </p:sp>
      <p:sp>
        <p:nvSpPr>
          <p:cNvPr id="12" name="Прямоугольник 11"/>
          <p:cNvSpPr/>
          <p:nvPr/>
        </p:nvSpPr>
        <p:spPr>
          <a:xfrm>
            <a:off x="0" y="3428999"/>
            <a:ext cx="12192000" cy="707886"/>
          </a:xfrm>
          <a:prstGeom prst="rect">
            <a:avLst/>
          </a:prstGeom>
        </p:spPr>
        <p:txBody>
          <a:bodyPr wrap="square">
            <a:spAutoFit/>
          </a:bodyPr>
          <a:lstStyle/>
          <a:p>
            <a:pPr marL="1166813"/>
            <a:r>
              <a:rPr lang="en-US" sz="4000" b="1" dirty="0">
                <a:solidFill>
                  <a:schemeClr val="bg1"/>
                </a:solidFill>
                <a:latin typeface="Montserrat ExtraBold" panose="00000900000000000000" pitchFamily="50" charset="-52"/>
              </a:rPr>
              <a:t>DON STATE TECHNICAL UNIVERSITY</a:t>
            </a:r>
          </a:p>
        </p:txBody>
      </p:sp>
      <p:sp>
        <p:nvSpPr>
          <p:cNvPr id="13" name="Прямоугольник 12"/>
          <p:cNvSpPr/>
          <p:nvPr/>
        </p:nvSpPr>
        <p:spPr>
          <a:xfrm>
            <a:off x="1165881" y="6122608"/>
            <a:ext cx="1888659" cy="338554"/>
          </a:xfrm>
          <a:prstGeom prst="rect">
            <a:avLst/>
          </a:prstGeom>
        </p:spPr>
        <p:txBody>
          <a:bodyPr wrap="none">
            <a:spAutoFit/>
          </a:bodyPr>
          <a:lstStyle/>
          <a:p>
            <a:pPr defTabSz="904875">
              <a:tabLst>
                <a:tab pos="11752263" algn="l"/>
              </a:tabLst>
            </a:pPr>
            <a:r>
              <a:rPr lang="en-US" sz="16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www.donstu.ru</a:t>
            </a:r>
            <a:endParaRPr lang="ru-RU" sz="16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7321" y="632636"/>
            <a:ext cx="1083543" cy="1193063"/>
          </a:xfrm>
          <a:prstGeom prst="rect">
            <a:avLst/>
          </a:prstGeom>
        </p:spPr>
      </p:pic>
    </p:spTree>
    <p:extLst>
      <p:ext uri="{BB962C8B-B14F-4D97-AF65-F5344CB8AC3E}">
        <p14:creationId xmlns:p14="http://schemas.microsoft.com/office/powerpoint/2010/main" val="249552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hipk.ru/news/i/news_0028_2014-4-28_huvv0eiw.ust.jpg"/>
          <p:cNvPicPr>
            <a:picLocks noChangeAspect="1" noChangeArrowheads="1"/>
          </p:cNvPicPr>
          <p:nvPr/>
        </p:nvPicPr>
        <p:blipFill rotWithShape="1">
          <a:blip r:embed="rId3">
            <a:extLst>
              <a:ext uri="{28A0092B-C50C-407E-A947-70E740481C1C}">
                <a14:useLocalDpi xmlns:a14="http://schemas.microsoft.com/office/drawing/2010/main" val="0"/>
              </a:ext>
            </a:extLst>
          </a:blip>
          <a:srcRect b="36625"/>
          <a:stretch/>
        </p:blipFill>
        <p:spPr bwMode="auto">
          <a:xfrm>
            <a:off x="9871183" y="2410819"/>
            <a:ext cx="853328" cy="94352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724511" y="862717"/>
            <a:ext cx="1210734" cy="523220"/>
          </a:xfrm>
          <a:prstGeom prst="rect">
            <a:avLst/>
          </a:prstGeom>
        </p:spPr>
        <p:txBody>
          <a:bodyPr wrap="square">
            <a:spAutoFit/>
          </a:bodyPr>
          <a:lstStyle/>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ДОНСКОЙ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ГОСУДАРСТВЕННЫЙ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 ТЕХНИЧЕСКИЙ </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УНИВЕРСИТЕТ</a:t>
            </a:r>
          </a:p>
        </p:txBody>
      </p:sp>
      <p:sp>
        <p:nvSpPr>
          <p:cNvPr id="10" name="TextBox 9"/>
          <p:cNvSpPr txBox="1"/>
          <p:nvPr/>
        </p:nvSpPr>
        <p:spPr>
          <a:xfrm>
            <a:off x="477078" y="325736"/>
            <a:ext cx="9571383" cy="523220"/>
          </a:xfrm>
          <a:prstGeom prst="rect">
            <a:avLst/>
          </a:prstGeom>
          <a:noFill/>
        </p:spPr>
        <p:txBody>
          <a:bodyPr wrap="square" rtlCol="0">
            <a:spAutoFit/>
          </a:bodyPr>
          <a:lstStyle/>
          <a:p>
            <a:r>
              <a:rPr lang="en-US" sz="28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WHAT DOCUMENTS ARE REQUIRED?</a:t>
            </a:r>
          </a:p>
        </p:txBody>
      </p:sp>
      <p:sp>
        <p:nvSpPr>
          <p:cNvPr id="57" name="Равнобедренный треугольник 56"/>
          <p:cNvSpPr/>
          <p:nvPr/>
        </p:nvSpPr>
        <p:spPr>
          <a:xfrm rot="10800000">
            <a:off x="10630100" y="6568845"/>
            <a:ext cx="490889" cy="214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6198404" y="1119097"/>
            <a:ext cx="5466521" cy="830997"/>
          </a:xfrm>
          <a:prstGeom prst="rect">
            <a:avLst/>
          </a:prstGeom>
        </p:spPr>
        <p:txBody>
          <a:bodyPr wrap="square">
            <a:spAutoFit/>
          </a:bodyPr>
          <a:lstStyle/>
          <a:p>
            <a:pPr algn="ctr"/>
            <a:r>
              <a:rPr lang="en-US" sz="2400" b="1" dirty="0" smtClean="0">
                <a:solidFill>
                  <a:srgbClr val="0089D3"/>
                </a:solidFill>
                <a:latin typeface="Montserrat ExtraBold" panose="00000900000000000000" pitchFamily="2" charset="-52"/>
                <a:cs typeface="Times New Roman" panose="02020603050405020304" pitchFamily="18" charset="0"/>
              </a:rPr>
              <a:t>EUROPEAN DIPLOMA SUPPLEMENT</a:t>
            </a:r>
            <a:endParaRPr lang="ru-RU" sz="2400" b="1" dirty="0">
              <a:solidFill>
                <a:srgbClr val="0089D3"/>
              </a:solidFill>
              <a:latin typeface="Montserrat ExtraBold" panose="00000900000000000000" pitchFamily="2" charset="-52"/>
              <a:cs typeface="Times New Roman" panose="02020603050405020304" pitchFamily="18" charset="0"/>
            </a:endParaRPr>
          </a:p>
        </p:txBody>
      </p:sp>
      <p:sp>
        <p:nvSpPr>
          <p:cNvPr id="8" name="Прямоугольник 7"/>
          <p:cNvSpPr/>
          <p:nvPr/>
        </p:nvSpPr>
        <p:spPr>
          <a:xfrm>
            <a:off x="556591" y="2410819"/>
            <a:ext cx="5575922" cy="2062103"/>
          </a:xfrm>
          <a:prstGeom prst="rect">
            <a:avLst/>
          </a:prstGeom>
        </p:spPr>
        <p:txBody>
          <a:bodyPr wrap="square">
            <a:spAutoFit/>
          </a:bodyPr>
          <a:lstStyle/>
          <a:p>
            <a:pPr marL="268288" indent="-268288">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A copy of the diploma and the diploma supplement certified by DSTU General Department </a:t>
            </a:r>
            <a:r>
              <a:rPr lang="en-US" dirty="0" smtClean="0">
                <a:latin typeface="Circe" panose="020B0502020203020203" pitchFamily="34" charset="-52"/>
                <a:cs typeface="Times New Roman" panose="02020603050405020304" pitchFamily="18" charset="0"/>
              </a:rPr>
              <a:t>                                             (</a:t>
            </a:r>
            <a:r>
              <a:rPr lang="en-US" dirty="0">
                <a:latin typeface="Circe" panose="020B0502020203020203" pitchFamily="34" charset="-52"/>
                <a:cs typeface="Times New Roman" panose="02020603050405020304" pitchFamily="18" charset="0"/>
              </a:rPr>
              <a:t>office 242, main building</a:t>
            </a:r>
            <a:r>
              <a:rPr lang="en-US" dirty="0" smtClean="0">
                <a:latin typeface="Circe" panose="020B0502020203020203" pitchFamily="34" charset="-52"/>
                <a:cs typeface="Times New Roman" panose="02020603050405020304" pitchFamily="18" charset="0"/>
              </a:rPr>
              <a:t>)</a:t>
            </a:r>
            <a:endParaRPr lang="en-US" dirty="0">
              <a:latin typeface="Circe" panose="020B0502020203020203" pitchFamily="34" charset="-52"/>
              <a:cs typeface="Times New Roman" panose="02020603050405020304" pitchFamily="18" charset="0"/>
            </a:endParaRPr>
          </a:p>
          <a:p>
            <a:pPr marL="268288" indent="-268288">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Student’s study card (issued at the Dean’s office</a:t>
            </a:r>
            <a:r>
              <a:rPr lang="en-US" dirty="0" smtClean="0">
                <a:latin typeface="Circe" panose="020B0502020203020203" pitchFamily="34" charset="-52"/>
                <a:cs typeface="Times New Roman" panose="02020603050405020304" pitchFamily="18" charset="0"/>
              </a:rPr>
              <a:t>)</a:t>
            </a:r>
            <a:endParaRPr lang="en-US" dirty="0">
              <a:latin typeface="Circe" panose="020B0502020203020203" pitchFamily="34" charset="-52"/>
              <a:cs typeface="Times New Roman" panose="02020603050405020304" pitchFamily="18" charset="0"/>
            </a:endParaRPr>
          </a:p>
          <a:p>
            <a:pPr marL="268288" indent="-268288">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Passport </a:t>
            </a:r>
            <a:r>
              <a:rPr lang="en-US" dirty="0" smtClean="0">
                <a:latin typeface="Circe" panose="020B0502020203020203" pitchFamily="34" charset="-52"/>
                <a:cs typeface="Times New Roman" panose="02020603050405020304" pitchFamily="18" charset="0"/>
              </a:rPr>
              <a:t>copy</a:t>
            </a:r>
            <a:endParaRPr lang="en-US" dirty="0">
              <a:latin typeface="Circe" panose="020B0502020203020203" pitchFamily="34" charset="-52"/>
              <a:cs typeface="Times New Roman" panose="02020603050405020304" pitchFamily="18" charset="0"/>
            </a:endParaRPr>
          </a:p>
          <a:p>
            <a:pPr marL="268288" indent="-268288">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Foreign passport copy (if has</a:t>
            </a:r>
            <a:r>
              <a:rPr lang="en-US" dirty="0" smtClean="0">
                <a:latin typeface="Circe" panose="020B0502020203020203" pitchFamily="34" charset="-52"/>
                <a:cs typeface="Times New Roman" panose="02020603050405020304" pitchFamily="18" charset="0"/>
              </a:rPr>
              <a:t>)</a:t>
            </a:r>
            <a:endParaRPr lang="en-US" dirty="0">
              <a:latin typeface="Circe" panose="020B0502020203020203" pitchFamily="34" charset="-52"/>
              <a:cs typeface="Times New Roman" panose="02020603050405020304" pitchFamily="18" charset="0"/>
            </a:endParaRPr>
          </a:p>
          <a:p>
            <a:pPr marL="268288" indent="-268288">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Receipt of payment (4000 rub.)</a:t>
            </a:r>
          </a:p>
        </p:txBody>
      </p:sp>
      <p:sp>
        <p:nvSpPr>
          <p:cNvPr id="18" name="Прямоугольник 17"/>
          <p:cNvSpPr/>
          <p:nvPr/>
        </p:nvSpPr>
        <p:spPr>
          <a:xfrm>
            <a:off x="6371300" y="4329637"/>
            <a:ext cx="5158091" cy="2139047"/>
          </a:xfrm>
          <a:prstGeom prst="rect">
            <a:avLst/>
          </a:prstGeom>
        </p:spPr>
        <p:txBody>
          <a:bodyPr wrap="square">
            <a:spAutoFit/>
          </a:bodyPr>
          <a:lstStyle/>
          <a:p>
            <a:r>
              <a:rPr lang="en-US" sz="2000" dirty="0">
                <a:latin typeface="Circe" panose="020B0502020203020203" pitchFamily="34" charset="-52"/>
                <a:cs typeface="Times New Roman" panose="02020603050405020304" pitchFamily="18" charset="0"/>
              </a:rPr>
              <a:t>Responsibility and operation of the process: </a:t>
            </a:r>
          </a:p>
          <a:p>
            <a:r>
              <a:rPr lang="ru-RU" sz="1100" dirty="0" smtClean="0">
                <a:latin typeface="Circe" panose="020B0502020203020203" pitchFamily="34" charset="-52"/>
                <a:cs typeface="Times New Roman" panose="02020603050405020304" pitchFamily="18" charset="0"/>
              </a:rPr>
              <a:t> </a:t>
            </a:r>
            <a:endParaRPr lang="ru-RU" sz="1100" dirty="0" smtClean="0">
              <a:latin typeface="Circe" panose="020B0502020203020203" pitchFamily="34" charset="-52"/>
              <a:cs typeface="Times New Roman" panose="02020603050405020304" pitchFamily="18" charset="0"/>
            </a:endParaRPr>
          </a:p>
          <a:p>
            <a:r>
              <a:rPr lang="en-US" dirty="0" smtClean="0">
                <a:solidFill>
                  <a:srgbClr val="0089D3"/>
                </a:solidFill>
                <a:latin typeface="Montserrat ExtraBold" panose="00000900000000000000" pitchFamily="2" charset="-52"/>
                <a:cs typeface="Times New Roman" panose="02020603050405020304" pitchFamily="18" charset="0"/>
              </a:rPr>
              <a:t>DSTU CENTER OF CONSULTING AND MONITORING OF INTERNATIONAL EDUCATION </a:t>
            </a:r>
          </a:p>
          <a:p>
            <a:endParaRPr lang="ru-RU" sz="600" dirty="0" smtClean="0">
              <a:latin typeface="Montserrat ExtraBold" panose="00000900000000000000" pitchFamily="2" charset="-52"/>
              <a:cs typeface="Times New Roman" panose="02020603050405020304" pitchFamily="18" charset="0"/>
            </a:endParaRPr>
          </a:p>
          <a:p>
            <a:r>
              <a:rPr lang="en-US" sz="1400" dirty="0" smtClean="0">
                <a:latin typeface="Circe" panose="020B0502020203020203" pitchFamily="34" charset="-52"/>
                <a:cs typeface="Times New Roman" panose="02020603050405020304" pitchFamily="18" charset="0"/>
              </a:rPr>
              <a:t>https</a:t>
            </a:r>
            <a:r>
              <a:rPr lang="en-US" sz="1400" dirty="0">
                <a:latin typeface="Circe" panose="020B0502020203020203" pitchFamily="34" charset="-52"/>
                <a:cs typeface="Times New Roman" panose="02020603050405020304" pitchFamily="18" charset="0"/>
              </a:rPr>
              <a:t>://donstu.ru/structure/administrative/sluzhby-po-mezhdunarodnoy-deyatelnosti/tsentr-konsaltinga-i-monitoringa-mezhdunarodnogo-obrazovaniya-/</a:t>
            </a:r>
            <a:endParaRPr lang="ru-RU" sz="1400" dirty="0">
              <a:latin typeface="Circe" panose="020B0502020203020203" pitchFamily="34" charset="-52"/>
              <a:cs typeface="Times New Roman" panose="02020603050405020304" pitchFamily="18" charset="0"/>
            </a:endParaRPr>
          </a:p>
        </p:txBody>
      </p:sp>
      <p:sp>
        <p:nvSpPr>
          <p:cNvPr id="2" name="Прямоугольник 1"/>
          <p:cNvSpPr/>
          <p:nvPr/>
        </p:nvSpPr>
        <p:spPr>
          <a:xfrm>
            <a:off x="587373" y="4595746"/>
            <a:ext cx="5514357" cy="1938992"/>
          </a:xfrm>
          <a:prstGeom prst="rect">
            <a:avLst/>
          </a:prstGeom>
        </p:spPr>
        <p:txBody>
          <a:bodyPr wrap="square">
            <a:spAutoFit/>
          </a:bodyPr>
          <a:lstStyle/>
          <a:p>
            <a:r>
              <a:rPr lang="en-US" sz="2000" b="1" dirty="0">
                <a:solidFill>
                  <a:srgbClr val="0089D3"/>
                </a:solidFill>
                <a:latin typeface="Montserrat ExtraBold" panose="00000900000000000000" pitchFamily="2" charset="-52"/>
                <a:cs typeface="Times New Roman" panose="02020603050405020304" pitchFamily="18" charset="0"/>
              </a:rPr>
              <a:t>CONTACTS</a:t>
            </a:r>
          </a:p>
          <a:p>
            <a:endParaRPr lang="ru-RU" sz="1000" b="1" dirty="0">
              <a:solidFill>
                <a:srgbClr val="0089D3"/>
              </a:solidFill>
              <a:latin typeface="Montserrat ExtraBold" panose="00000900000000000000" pitchFamily="2" charset="-52"/>
              <a:cs typeface="Times New Roman" panose="02020603050405020304" pitchFamily="18" charset="0"/>
            </a:endParaRPr>
          </a:p>
          <a:p>
            <a:r>
              <a:rPr lang="en-US" dirty="0">
                <a:latin typeface="Circe" panose="020B0502020203020203" pitchFamily="34" charset="-52"/>
                <a:cs typeface="Times New Roman" panose="02020603050405020304" pitchFamily="18" charset="0"/>
              </a:rPr>
              <a:t>tel.</a:t>
            </a:r>
            <a:r>
              <a:rPr lang="ru-RU" dirty="0" smtClean="0">
                <a:latin typeface="Circe" panose="020B0502020203020203" pitchFamily="34" charset="-52"/>
                <a:cs typeface="Times New Roman" panose="02020603050405020304" pitchFamily="18" charset="0"/>
              </a:rPr>
              <a:t> </a:t>
            </a:r>
            <a:r>
              <a:rPr lang="en-US" dirty="0" smtClean="0">
                <a:latin typeface="Circe" panose="020B0502020203020203" pitchFamily="34" charset="-52"/>
                <a:cs typeface="Times New Roman" panose="02020603050405020304" pitchFamily="18" charset="0"/>
              </a:rPr>
              <a:t>+7 (863) </a:t>
            </a:r>
            <a:r>
              <a:rPr lang="ru-RU" dirty="0" smtClean="0">
                <a:latin typeface="Circe" panose="020B0502020203020203" pitchFamily="34" charset="-52"/>
                <a:cs typeface="Times New Roman" panose="02020603050405020304" pitchFamily="18" charset="0"/>
              </a:rPr>
              <a:t>273-84-23</a:t>
            </a:r>
            <a:r>
              <a:rPr lang="ru-RU" dirty="0" smtClean="0">
                <a:latin typeface="Circe" panose="020B0502020203020203" pitchFamily="34" charset="-52"/>
                <a:cs typeface="Times New Roman" panose="02020603050405020304" pitchFamily="18" charset="0"/>
              </a:rPr>
              <a:t>,</a:t>
            </a:r>
            <a:r>
              <a:rPr lang="ru-RU" dirty="0">
                <a:latin typeface="Circe" panose="020B0502020203020203" pitchFamily="34" charset="-52"/>
                <a:cs typeface="Times New Roman" panose="02020603050405020304" pitchFamily="18" charset="0"/>
              </a:rPr>
              <a:t> </a:t>
            </a:r>
            <a:r>
              <a:rPr lang="ru-RU" dirty="0" smtClean="0">
                <a:latin typeface="Circe" panose="020B0502020203020203" pitchFamily="34" charset="-52"/>
                <a:cs typeface="Times New Roman" panose="02020603050405020304" pitchFamily="18" charset="0"/>
              </a:rPr>
              <a:t>238-13-78</a:t>
            </a:r>
          </a:p>
          <a:p>
            <a:endParaRPr lang="ru-RU" sz="500" dirty="0" smtClean="0">
              <a:latin typeface="Circe" panose="020B0502020203020203" pitchFamily="34" charset="-52"/>
              <a:cs typeface="Times New Roman" panose="02020603050405020304" pitchFamily="18" charset="0"/>
            </a:endParaRPr>
          </a:p>
          <a:p>
            <a:r>
              <a:rPr lang="en-US" dirty="0">
                <a:latin typeface="Circe" panose="020B0502020203020203" pitchFamily="34" charset="-52"/>
                <a:cs typeface="Times New Roman" panose="02020603050405020304" pitchFamily="18" charset="0"/>
              </a:rPr>
              <a:t>Monday-Friday</a:t>
            </a:r>
            <a:r>
              <a:rPr lang="ru-RU" dirty="0" smtClean="0">
                <a:latin typeface="Circe" panose="020B0502020203020203" pitchFamily="34" charset="-52"/>
                <a:cs typeface="Times New Roman" panose="02020603050405020304" pitchFamily="18" charset="0"/>
              </a:rPr>
              <a:t> </a:t>
            </a:r>
            <a:r>
              <a:rPr lang="en-US" dirty="0" smtClean="0">
                <a:latin typeface="Circe" panose="020B0502020203020203" pitchFamily="34" charset="-52"/>
                <a:cs typeface="Times New Roman" panose="02020603050405020304" pitchFamily="18" charset="0"/>
              </a:rPr>
              <a:t> </a:t>
            </a:r>
            <a:r>
              <a:rPr lang="ru-RU" dirty="0" smtClean="0">
                <a:latin typeface="Circe" panose="020B0502020203020203" pitchFamily="34" charset="-52"/>
                <a:cs typeface="Times New Roman" panose="02020603050405020304" pitchFamily="18" charset="0"/>
              </a:rPr>
              <a:t>9.00 </a:t>
            </a:r>
            <a:r>
              <a:rPr lang="ru-RU" dirty="0">
                <a:latin typeface="Circe" panose="020B0502020203020203" pitchFamily="34" charset="-52"/>
                <a:cs typeface="Times New Roman" panose="02020603050405020304" pitchFamily="18" charset="0"/>
              </a:rPr>
              <a:t>– 13.00, </a:t>
            </a:r>
            <a:r>
              <a:rPr lang="ru-RU" dirty="0" smtClean="0">
                <a:latin typeface="Circe" panose="020B0502020203020203" pitchFamily="34" charset="-52"/>
                <a:cs typeface="Times New Roman" panose="02020603050405020304" pitchFamily="18" charset="0"/>
              </a:rPr>
              <a:t>14.00-17.00</a:t>
            </a:r>
          </a:p>
          <a:p>
            <a:endParaRPr lang="ru-RU" sz="500" dirty="0" smtClean="0">
              <a:latin typeface="Circe" panose="020B0502020203020203" pitchFamily="34" charset="-52"/>
              <a:cs typeface="Times New Roman" panose="02020603050405020304" pitchFamily="18" charset="0"/>
            </a:endParaRPr>
          </a:p>
          <a:p>
            <a:r>
              <a:rPr lang="en-US" dirty="0" smtClean="0">
                <a:latin typeface="Circe" panose="020B0502020203020203" pitchFamily="34" charset="-52"/>
                <a:cs typeface="Times New Roman" panose="02020603050405020304" pitchFamily="18" charset="0"/>
              </a:rPr>
              <a:t>Gagarin sq</a:t>
            </a:r>
            <a:r>
              <a:rPr lang="en-US" dirty="0">
                <a:latin typeface="Circe" panose="020B0502020203020203" pitchFamily="34" charset="-52"/>
                <a:cs typeface="Times New Roman" panose="02020603050405020304" pitchFamily="18" charset="0"/>
              </a:rPr>
              <a:t>.</a:t>
            </a:r>
            <a:r>
              <a:rPr lang="en-US" dirty="0" smtClean="0">
                <a:latin typeface="Circe" panose="020B0502020203020203" pitchFamily="34" charset="-52"/>
                <a:cs typeface="Times New Roman" panose="02020603050405020304" pitchFamily="18" charset="0"/>
              </a:rPr>
              <a:t> </a:t>
            </a:r>
            <a:r>
              <a:rPr lang="en-US" dirty="0">
                <a:latin typeface="Circe" panose="020B0502020203020203" pitchFamily="34" charset="-52"/>
                <a:cs typeface="Times New Roman" panose="02020603050405020304" pitchFamily="18" charset="0"/>
              </a:rPr>
              <a:t>, 1, build. 8, 5 floor., office 551</a:t>
            </a:r>
          </a:p>
          <a:p>
            <a:endParaRPr lang="ru-RU" sz="500" dirty="0">
              <a:latin typeface="Circe" panose="020B0502020203020203" pitchFamily="34" charset="-52"/>
              <a:cs typeface="Times New Roman" panose="02020603050405020304" pitchFamily="18" charset="0"/>
            </a:endParaRPr>
          </a:p>
          <a:p>
            <a:r>
              <a:rPr lang="en-US" dirty="0">
                <a:latin typeface="Circe" panose="020B0502020203020203" pitchFamily="34" charset="-52"/>
                <a:cs typeface="Times New Roman" panose="02020603050405020304" pitchFamily="18" charset="0"/>
              </a:rPr>
              <a:t>e</a:t>
            </a:r>
            <a:r>
              <a:rPr lang="en-US" dirty="0" smtClean="0">
                <a:latin typeface="Circe" panose="020B0502020203020203" pitchFamily="34" charset="-52"/>
                <a:cs typeface="Times New Roman" panose="02020603050405020304" pitchFamily="18" charset="0"/>
              </a:rPr>
              <a:t>-mail: </a:t>
            </a:r>
            <a:r>
              <a:rPr lang="ru-RU" dirty="0" smtClean="0">
                <a:latin typeface="Circe" panose="020B0502020203020203" pitchFamily="34" charset="-52"/>
                <a:cs typeface="Times New Roman" panose="02020603050405020304" pitchFamily="18" charset="0"/>
              </a:rPr>
              <a:t>roseland2003@mail.ru</a:t>
            </a:r>
            <a:endParaRPr lang="ru-RU" dirty="0">
              <a:latin typeface="Circe" panose="020B0502020203020203" pitchFamily="34" charset="-52"/>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46" y="1047702"/>
            <a:ext cx="4282801" cy="1164370"/>
          </a:xfrm>
          <a:prstGeom prst="rect">
            <a:avLst/>
          </a:prstGeom>
          <a:ln>
            <a:noFill/>
          </a:ln>
          <a:effectLst/>
        </p:spPr>
      </p:pic>
      <p:pic>
        <p:nvPicPr>
          <p:cNvPr id="25" name="Picture 2" descr="http://www.magtu.ru/images/datanews/departments/Office-for-International-Relations/d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1300" y="2674967"/>
            <a:ext cx="2524222" cy="106017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a:extLst/>
        </p:spPr>
      </p:pic>
      <p:cxnSp>
        <p:nvCxnSpPr>
          <p:cNvPr id="23" name="Прямая соединительная линия 22"/>
          <p:cNvCxnSpPr/>
          <p:nvPr/>
        </p:nvCxnSpPr>
        <p:spPr>
          <a:xfrm>
            <a:off x="556591" y="876852"/>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9142076" y="3426471"/>
            <a:ext cx="2311541" cy="400110"/>
          </a:xfrm>
          <a:prstGeom prst="rect">
            <a:avLst/>
          </a:prstGeom>
        </p:spPr>
        <p:txBody>
          <a:bodyPr wrap="square">
            <a:spAutoFit/>
          </a:bodyPr>
          <a:lstStyle/>
          <a:p>
            <a:pPr algn="ctr"/>
            <a:r>
              <a:rPr lang="en-US" sz="1000" dirty="0">
                <a:solidFill>
                  <a:srgbClr val="0089D3"/>
                </a:solidFill>
                <a:latin typeface="Montserrat ExtraBold" panose="00000900000000000000" pitchFamily="2" charset="-52"/>
              </a:rPr>
              <a:t>DON STATE TECHNICAL UNIVERSITY</a:t>
            </a:r>
            <a:endParaRPr lang="en-US" sz="1000" dirty="0">
              <a:solidFill>
                <a:srgbClr val="0089D3"/>
              </a:solidFill>
              <a:latin typeface="Montserrat ExtraBold" panose="00000900000000000000" pitchFamily="2" charset="-52"/>
            </a:endParaRPr>
          </a:p>
        </p:txBody>
      </p:sp>
      <p:sp>
        <p:nvSpPr>
          <p:cNvPr id="15" name="Прямоугольник с двумя скругленными соседними углами 14"/>
          <p:cNvSpPr/>
          <p:nvPr/>
        </p:nvSpPr>
        <p:spPr>
          <a:xfrm>
            <a:off x="0" y="6663559"/>
            <a:ext cx="12192000" cy="204951"/>
          </a:xfrm>
          <a:prstGeom prst="round2SameRect">
            <a:avLst>
              <a:gd name="adj1" fmla="val 0"/>
              <a:gd name="adj2" fmla="val 0"/>
            </a:avLst>
          </a:prstGeom>
          <a:solidFill>
            <a:srgbClr val="0089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04875">
              <a:tabLst>
                <a:tab pos="11752263" algn="l"/>
              </a:tabLst>
            </a:pPr>
            <a:r>
              <a:rPr lang="ru-RU" sz="700" dirty="0">
                <a:ln w="22225">
                  <a:noFill/>
                  <a:prstDash val="solid"/>
                </a:ln>
                <a:solidFill>
                  <a:schemeClr val="bg1"/>
                </a:solidFill>
                <a:latin typeface="Montserrat ExtraBold" panose="00000900000000000000" pitchFamily="50" charset="-52"/>
                <a:ea typeface="Arial Unicode MS" panose="020B0604020202020204" pitchFamily="34" charset="-128"/>
                <a:cs typeface="Arial Unicode MS" panose="020B0604020202020204" pitchFamily="34" charset="-128"/>
              </a:rPr>
              <a:t>     </a:t>
            </a:r>
            <a:r>
              <a:rPr lang="en-US" sz="7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DON STATE TECHNICAL UNIVERSITY                                                                                                                                                                                                                                                                                                                                                                                      </a:t>
            </a:r>
            <a:r>
              <a:rPr lang="en-US"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rPr>
              <a:t>www.donstu.ru</a:t>
            </a:r>
            <a:endParaRPr lang="ru-RU"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71308854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24511" y="862717"/>
            <a:ext cx="1210734" cy="523220"/>
          </a:xfrm>
          <a:prstGeom prst="rect">
            <a:avLst/>
          </a:prstGeom>
        </p:spPr>
        <p:txBody>
          <a:bodyPr wrap="square">
            <a:spAutoFit/>
          </a:bodyPr>
          <a:lstStyle/>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ДОНСКОЙ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ГОСУДАРСТВЕННЫЙ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 ТЕХНИЧЕСКИЙ </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УНИВЕРСИТЕТ</a:t>
            </a:r>
          </a:p>
        </p:txBody>
      </p:sp>
      <p:sp>
        <p:nvSpPr>
          <p:cNvPr id="10" name="TextBox 9"/>
          <p:cNvSpPr txBox="1"/>
          <p:nvPr/>
        </p:nvSpPr>
        <p:spPr>
          <a:xfrm>
            <a:off x="351038" y="313876"/>
            <a:ext cx="11990049" cy="400110"/>
          </a:xfrm>
          <a:prstGeom prst="rect">
            <a:avLst/>
          </a:prstGeom>
          <a:noFill/>
        </p:spPr>
        <p:txBody>
          <a:bodyPr wrap="square" rtlCol="0">
            <a:spAutoFit/>
          </a:bodyPr>
          <a:lstStyle/>
          <a:p>
            <a:r>
              <a:rPr lang="en-US" sz="20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A SAMPLE OF EUROPEAN DIPLOMA SUPPLEMENT FOR MASTER’S DEGREE</a:t>
            </a:r>
          </a:p>
        </p:txBody>
      </p:sp>
      <p:sp>
        <p:nvSpPr>
          <p:cNvPr id="57" name="Равнобедренный треугольник 56"/>
          <p:cNvSpPr/>
          <p:nvPr/>
        </p:nvSpPr>
        <p:spPr>
          <a:xfrm rot="10800000">
            <a:off x="10630100" y="6568845"/>
            <a:ext cx="490889" cy="214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925371" y="862525"/>
            <a:ext cx="3764578" cy="5576073"/>
          </a:xfrm>
          <a:prstGeom prst="rect">
            <a:avLst/>
          </a:prstGeom>
          <a:ln>
            <a:noFill/>
          </a:ln>
          <a:effectLst/>
        </p:spPr>
      </p:pic>
      <p:pic>
        <p:nvPicPr>
          <p:cNvPr id="5" name="Рисунок 4"/>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b="3228"/>
          <a:stretch/>
        </p:blipFill>
        <p:spPr>
          <a:xfrm>
            <a:off x="5891914" y="889497"/>
            <a:ext cx="4004466" cy="5565391"/>
          </a:xfrm>
          <a:prstGeom prst="rect">
            <a:avLst/>
          </a:prstGeom>
          <a:ln>
            <a:noFill/>
          </a:ln>
          <a:effectLst/>
        </p:spPr>
      </p:pic>
      <p:cxnSp>
        <p:nvCxnSpPr>
          <p:cNvPr id="19" name="Прямая соединительная линия 18"/>
          <p:cNvCxnSpPr/>
          <p:nvPr/>
        </p:nvCxnSpPr>
        <p:spPr>
          <a:xfrm>
            <a:off x="437321" y="767810"/>
            <a:ext cx="1124115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Прямоугольник с двумя скругленными соседними углами 8"/>
          <p:cNvSpPr/>
          <p:nvPr/>
        </p:nvSpPr>
        <p:spPr>
          <a:xfrm>
            <a:off x="0" y="6663559"/>
            <a:ext cx="12192000" cy="204951"/>
          </a:xfrm>
          <a:prstGeom prst="round2SameRect">
            <a:avLst>
              <a:gd name="adj1" fmla="val 0"/>
              <a:gd name="adj2" fmla="val 0"/>
            </a:avLst>
          </a:prstGeom>
          <a:solidFill>
            <a:srgbClr val="0089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04875">
              <a:tabLst>
                <a:tab pos="11752263" algn="l"/>
              </a:tabLst>
            </a:pPr>
            <a:r>
              <a:rPr lang="ru-RU" sz="700" dirty="0">
                <a:ln w="22225">
                  <a:noFill/>
                  <a:prstDash val="solid"/>
                </a:ln>
                <a:solidFill>
                  <a:schemeClr val="bg1"/>
                </a:solidFill>
                <a:latin typeface="Montserrat ExtraBold" panose="00000900000000000000" pitchFamily="50" charset="-52"/>
                <a:ea typeface="Arial Unicode MS" panose="020B0604020202020204" pitchFamily="34" charset="-128"/>
                <a:cs typeface="Arial Unicode MS" panose="020B0604020202020204" pitchFamily="34" charset="-128"/>
              </a:rPr>
              <a:t>     </a:t>
            </a:r>
            <a:r>
              <a:rPr lang="en-US" sz="7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DON STATE TECHNICAL UNIVERSITY                                                                                                                                                                                                                                                                                                                                                                                      </a:t>
            </a:r>
            <a:r>
              <a:rPr lang="en-US"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rPr>
              <a:t>www.donstu.ru</a:t>
            </a:r>
            <a:endParaRPr lang="ru-RU"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07363039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24511" y="862717"/>
            <a:ext cx="1210734" cy="523220"/>
          </a:xfrm>
          <a:prstGeom prst="rect">
            <a:avLst/>
          </a:prstGeom>
        </p:spPr>
        <p:txBody>
          <a:bodyPr wrap="square">
            <a:spAutoFit/>
          </a:bodyPr>
          <a:lstStyle/>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ДОНСКОЙ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ГОСУДАРСТВЕННЫЙ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 ТЕХНИЧЕСКИЙ </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УНИВЕРСИТЕТ</a:t>
            </a:r>
          </a:p>
        </p:txBody>
      </p:sp>
      <p:sp>
        <p:nvSpPr>
          <p:cNvPr id="57" name="Равнобедренный треугольник 56"/>
          <p:cNvSpPr/>
          <p:nvPr/>
        </p:nvSpPr>
        <p:spPr>
          <a:xfrm rot="10800000">
            <a:off x="10630100" y="6568845"/>
            <a:ext cx="490889" cy="214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1646"/>
          <a:stretch/>
        </p:blipFill>
        <p:spPr>
          <a:xfrm>
            <a:off x="1912517" y="901856"/>
            <a:ext cx="3931878" cy="5646852"/>
          </a:xfrm>
          <a:prstGeom prst="rect">
            <a:avLst/>
          </a:prstGeom>
          <a:ln>
            <a:noFill/>
          </a:ln>
          <a:effectLst/>
        </p:spPr>
      </p:pic>
      <p:pic>
        <p:nvPicPr>
          <p:cNvPr id="6" name="Рисунок 5"/>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t="1541" r="2251"/>
          <a:stretch/>
        </p:blipFill>
        <p:spPr>
          <a:xfrm>
            <a:off x="6057899" y="924616"/>
            <a:ext cx="3756806" cy="5624092"/>
          </a:xfrm>
          <a:prstGeom prst="rect">
            <a:avLst/>
          </a:prstGeom>
          <a:ln>
            <a:noFill/>
          </a:ln>
          <a:effectLst/>
        </p:spPr>
      </p:pic>
      <p:sp>
        <p:nvSpPr>
          <p:cNvPr id="19" name="TextBox 18"/>
          <p:cNvSpPr txBox="1"/>
          <p:nvPr/>
        </p:nvSpPr>
        <p:spPr>
          <a:xfrm>
            <a:off x="351038" y="313876"/>
            <a:ext cx="11990049" cy="400110"/>
          </a:xfrm>
          <a:prstGeom prst="rect">
            <a:avLst/>
          </a:prstGeom>
          <a:noFill/>
        </p:spPr>
        <p:txBody>
          <a:bodyPr wrap="square" rtlCol="0">
            <a:spAutoFit/>
          </a:bodyPr>
          <a:lstStyle/>
          <a:p>
            <a:r>
              <a:rPr lang="en-US" sz="20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A SAMPLE OF EUROPEAN DIPLOMA SUPPLEMENT FOR MASTER’S DEGREE</a:t>
            </a:r>
          </a:p>
        </p:txBody>
      </p:sp>
      <p:cxnSp>
        <p:nvCxnSpPr>
          <p:cNvPr id="20" name="Прямая соединительная линия 19"/>
          <p:cNvCxnSpPr/>
          <p:nvPr/>
        </p:nvCxnSpPr>
        <p:spPr>
          <a:xfrm>
            <a:off x="437321" y="767810"/>
            <a:ext cx="1124115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Прямоугольник с двумя скругленными соседними углами 8"/>
          <p:cNvSpPr/>
          <p:nvPr/>
        </p:nvSpPr>
        <p:spPr>
          <a:xfrm>
            <a:off x="0" y="6663559"/>
            <a:ext cx="12192000" cy="204951"/>
          </a:xfrm>
          <a:prstGeom prst="round2SameRect">
            <a:avLst>
              <a:gd name="adj1" fmla="val 0"/>
              <a:gd name="adj2" fmla="val 0"/>
            </a:avLst>
          </a:prstGeom>
          <a:solidFill>
            <a:srgbClr val="0089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04875">
              <a:tabLst>
                <a:tab pos="11752263" algn="l"/>
              </a:tabLst>
            </a:pPr>
            <a:r>
              <a:rPr lang="ru-RU" sz="700" dirty="0">
                <a:ln w="22225">
                  <a:noFill/>
                  <a:prstDash val="solid"/>
                </a:ln>
                <a:solidFill>
                  <a:schemeClr val="bg1"/>
                </a:solidFill>
                <a:latin typeface="Montserrat ExtraBold" panose="00000900000000000000" pitchFamily="50" charset="-52"/>
                <a:ea typeface="Arial Unicode MS" panose="020B0604020202020204" pitchFamily="34" charset="-128"/>
                <a:cs typeface="Arial Unicode MS" panose="020B0604020202020204" pitchFamily="34" charset="-128"/>
              </a:rPr>
              <a:t>     </a:t>
            </a:r>
            <a:r>
              <a:rPr lang="en-US" sz="7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DON STATE TECHNICAL UNIVERSITY                                                                                                                                                                                                                                                                                                                                                                                      </a:t>
            </a:r>
            <a:r>
              <a:rPr lang="en-US"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rPr>
              <a:t>www.donstu.ru</a:t>
            </a:r>
            <a:endParaRPr lang="ru-RU"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58407106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6" y="0"/>
            <a:ext cx="12163488" cy="6858000"/>
          </a:xfrm>
          <a:prstGeom prst="rect">
            <a:avLst/>
          </a:prstGeom>
        </p:spPr>
      </p:pic>
      <p:sp>
        <p:nvSpPr>
          <p:cNvPr id="4" name="Прямоугольник 3"/>
          <p:cNvSpPr/>
          <p:nvPr/>
        </p:nvSpPr>
        <p:spPr>
          <a:xfrm>
            <a:off x="5630" y="0"/>
            <a:ext cx="12192000" cy="6858000"/>
          </a:xfrm>
          <a:prstGeom prst="rect">
            <a:avLst/>
          </a:prstGeom>
          <a:solidFill>
            <a:srgbClr val="0089D3">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ru-RU" sz="2400"/>
          </a:p>
        </p:txBody>
      </p:sp>
      <p:sp>
        <p:nvSpPr>
          <p:cNvPr id="6" name="Прямоугольник 5"/>
          <p:cNvSpPr/>
          <p:nvPr/>
        </p:nvSpPr>
        <p:spPr>
          <a:xfrm>
            <a:off x="3047998" y="3943395"/>
            <a:ext cx="6096000" cy="1077218"/>
          </a:xfrm>
          <a:prstGeom prst="rect">
            <a:avLst/>
          </a:prstGeom>
        </p:spPr>
        <p:txBody>
          <a:bodyPr>
            <a:spAutoFit/>
          </a:bodyPr>
          <a:lstStyle/>
          <a:p>
            <a:pPr algn="ctr"/>
            <a:r>
              <a:rPr lang="en-US" sz="3200" b="1" dirty="0">
                <a:solidFill>
                  <a:schemeClr val="bg1"/>
                </a:solidFill>
                <a:latin typeface="Montserrat ExtraBold" panose="00000900000000000000" pitchFamily="2" charset="-52"/>
              </a:rPr>
              <a:t>THANK YOU FOR YOUR</a:t>
            </a:r>
          </a:p>
          <a:p>
            <a:pPr algn="ctr"/>
            <a:r>
              <a:rPr lang="en-US" sz="3200" b="1" dirty="0">
                <a:solidFill>
                  <a:schemeClr val="bg1"/>
                </a:solidFill>
                <a:latin typeface="Montserrat ExtraBold" panose="00000900000000000000" pitchFamily="2" charset="-52"/>
              </a:rPr>
              <a:t>ATTENTION!</a:t>
            </a:r>
            <a:endParaRPr lang="ru-RU" sz="3200" b="1" dirty="0">
              <a:solidFill>
                <a:schemeClr val="bg1"/>
              </a:solidFill>
              <a:latin typeface="Montserrat ExtraBold" panose="00000900000000000000" pitchFamily="2" charset="-52"/>
            </a:endParaRPr>
          </a:p>
        </p:txBody>
      </p:sp>
      <p:sp>
        <p:nvSpPr>
          <p:cNvPr id="7" name="Прямоугольник 6"/>
          <p:cNvSpPr/>
          <p:nvPr/>
        </p:nvSpPr>
        <p:spPr>
          <a:xfrm>
            <a:off x="5151668" y="5980155"/>
            <a:ext cx="1888659" cy="338554"/>
          </a:xfrm>
          <a:prstGeom prst="rect">
            <a:avLst/>
          </a:prstGeom>
        </p:spPr>
        <p:txBody>
          <a:bodyPr wrap="none">
            <a:spAutoFit/>
          </a:bodyPr>
          <a:lstStyle/>
          <a:p>
            <a:pPr defTabSz="904875">
              <a:tabLst>
                <a:tab pos="11752263" algn="l"/>
              </a:tabLst>
            </a:pPr>
            <a:r>
              <a:rPr lang="en-US" sz="16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www.donstu.ru</a:t>
            </a:r>
            <a:endParaRPr lang="ru-RU" sz="16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endParaRPr>
          </a:p>
        </p:txBody>
      </p:sp>
      <p:sp>
        <p:nvSpPr>
          <p:cNvPr id="8" name="Прямоугольник 7"/>
          <p:cNvSpPr/>
          <p:nvPr/>
        </p:nvSpPr>
        <p:spPr>
          <a:xfrm>
            <a:off x="4339487" y="2697691"/>
            <a:ext cx="1404753" cy="584775"/>
          </a:xfrm>
          <a:prstGeom prst="rect">
            <a:avLst/>
          </a:prstGeom>
        </p:spPr>
        <p:txBody>
          <a:bodyPr wrap="square">
            <a:spAutoFit/>
          </a:bodyPr>
          <a:lstStyle/>
          <a:p>
            <a:pPr algn="ctr"/>
            <a:r>
              <a:rPr lang="en-US" sz="800" dirty="0">
                <a:solidFill>
                  <a:schemeClr val="bg1"/>
                </a:solidFill>
                <a:latin typeface="Montserrat ExtraBold" panose="00000900000000000000" pitchFamily="2" charset="-52"/>
              </a:rPr>
              <a:t>THE MINISTRY FOR EDUCATION AND SCIENCE OF THE RUSSIAN FEDERATION </a:t>
            </a:r>
            <a:endParaRPr lang="ru-RU" sz="800" dirty="0">
              <a:solidFill>
                <a:schemeClr val="bg1"/>
              </a:solidFill>
              <a:latin typeface="Montserrat ExtraBold" panose="00000900000000000000" pitchFamily="2" charset="-52"/>
            </a:endParaRPr>
          </a:p>
        </p:txBody>
      </p:sp>
      <p:sp>
        <p:nvSpPr>
          <p:cNvPr id="9" name="Прямоугольник 8"/>
          <p:cNvSpPr/>
          <p:nvPr/>
        </p:nvSpPr>
        <p:spPr>
          <a:xfrm>
            <a:off x="6601770" y="2697690"/>
            <a:ext cx="1404753" cy="584775"/>
          </a:xfrm>
          <a:prstGeom prst="rect">
            <a:avLst/>
          </a:prstGeom>
        </p:spPr>
        <p:txBody>
          <a:bodyPr wrap="square">
            <a:spAutoFit/>
          </a:bodyPr>
          <a:lstStyle/>
          <a:p>
            <a:pPr algn="ctr"/>
            <a:r>
              <a:rPr lang="en-US" sz="800" dirty="0">
                <a:solidFill>
                  <a:schemeClr val="bg1"/>
                </a:solidFill>
                <a:latin typeface="Montserrat ExtraBold" panose="00000900000000000000" pitchFamily="2" charset="-52"/>
              </a:rPr>
              <a:t>DON</a:t>
            </a:r>
          </a:p>
          <a:p>
            <a:pPr algn="ctr"/>
            <a:r>
              <a:rPr lang="en-US" sz="800" dirty="0">
                <a:solidFill>
                  <a:schemeClr val="bg1"/>
                </a:solidFill>
                <a:latin typeface="Montserrat ExtraBold" panose="00000900000000000000" pitchFamily="2" charset="-52"/>
              </a:rPr>
              <a:t> STATE </a:t>
            </a:r>
          </a:p>
          <a:p>
            <a:pPr algn="ctr"/>
            <a:r>
              <a:rPr lang="en-US" sz="800" dirty="0">
                <a:solidFill>
                  <a:schemeClr val="bg1"/>
                </a:solidFill>
                <a:latin typeface="Montserrat ExtraBold" panose="00000900000000000000" pitchFamily="2" charset="-52"/>
              </a:rPr>
              <a:t>TECHNICAL UNIVERSITY</a:t>
            </a:r>
          </a:p>
        </p:txBody>
      </p:sp>
      <p:pic>
        <p:nvPicPr>
          <p:cNvPr id="11" name="Picture 3" descr="Без-имени-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226"/>
          <a:stretch/>
        </p:blipFill>
        <p:spPr bwMode="auto">
          <a:xfrm>
            <a:off x="6737059" y="1271638"/>
            <a:ext cx="1145683" cy="14073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9047" y="1333611"/>
            <a:ext cx="1165631" cy="1283448"/>
          </a:xfrm>
          <a:prstGeom prst="rect">
            <a:avLst/>
          </a:prstGeom>
        </p:spPr>
      </p:pic>
    </p:spTree>
    <p:extLst>
      <p:ext uri="{BB962C8B-B14F-4D97-AF65-F5344CB8AC3E}">
        <p14:creationId xmlns:p14="http://schemas.microsoft.com/office/powerpoint/2010/main" val="180262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0" y="358664"/>
            <a:ext cx="12192000" cy="523220"/>
          </a:xfrm>
          <a:prstGeom prst="rect">
            <a:avLst/>
          </a:prstGeom>
          <a:noFill/>
        </p:spPr>
        <p:txBody>
          <a:bodyPr wrap="square" rtlCol="0">
            <a:spAutoFit/>
          </a:bodyPr>
          <a:lstStyle/>
          <a:p>
            <a:pPr marL="714375"/>
            <a:r>
              <a:rPr lang="en-US" sz="28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DON STATE TECHNICAL UNIVERSITY</a:t>
            </a:r>
          </a:p>
        </p:txBody>
      </p:sp>
      <p:sp>
        <p:nvSpPr>
          <p:cNvPr id="19" name="Rectangle 3"/>
          <p:cNvSpPr txBox="1">
            <a:spLocks noChangeArrowheads="1"/>
          </p:cNvSpPr>
          <p:nvPr/>
        </p:nvSpPr>
        <p:spPr bwMode="auto">
          <a:xfrm>
            <a:off x="3421593" y="1594733"/>
            <a:ext cx="2540810" cy="8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28613" indent="-328613">
              <a:spcBef>
                <a:spcPts val="1000"/>
              </a:spcBef>
              <a:buClr>
                <a:schemeClr val="accent1"/>
              </a:buClr>
              <a:buSzPct val="80000"/>
              <a:buFont typeface="Wingdings 3" panose="05040102010807070707" pitchFamily="18" charset="2"/>
              <a:buChar char=""/>
              <a:tabLst>
                <a:tab pos="328613" algn="l"/>
                <a:tab pos="433388"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Lst>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tabLst>
                <a:tab pos="328613" algn="l"/>
                <a:tab pos="433388"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Lst>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tabLst>
                <a:tab pos="328613" algn="l"/>
                <a:tab pos="433388"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Lst>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tabLst>
                <a:tab pos="328613" algn="l"/>
                <a:tab pos="433388"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Lst>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tabLst>
                <a:tab pos="328613" algn="l"/>
                <a:tab pos="433388"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Lst>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tabLst>
                <a:tab pos="328613" algn="l"/>
                <a:tab pos="433388"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Lst>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tabLst>
                <a:tab pos="328613" algn="l"/>
                <a:tab pos="433388"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Lst>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tabLst>
                <a:tab pos="328613" algn="l"/>
                <a:tab pos="433388"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Lst>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tabLst>
                <a:tab pos="328613" algn="l"/>
                <a:tab pos="433388" algn="l"/>
                <a:tab pos="882650" algn="l"/>
                <a:tab pos="133191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Lst>
              <a:defRPr sz="1200">
                <a:solidFill>
                  <a:srgbClr val="404040"/>
                </a:solidFill>
                <a:latin typeface="Trebuchet MS" panose="020B0603020202020204" pitchFamily="34" charset="0"/>
              </a:defRPr>
            </a:lvl9pPr>
          </a:lstStyle>
          <a:p>
            <a:pPr marL="0" lvl="2" indent="0">
              <a:lnSpc>
                <a:spcPct val="90000"/>
              </a:lnSpc>
              <a:spcBef>
                <a:spcPts val="375"/>
              </a:spcBef>
              <a:buClr>
                <a:srgbClr val="0079B2"/>
              </a:buClr>
              <a:buSzTx/>
              <a:buNone/>
              <a:tabLst>
                <a:tab pos="271463" algn="l"/>
                <a:tab pos="1781175" algn="l"/>
                <a:tab pos="2230438" algn="l"/>
                <a:tab pos="2679700" algn="l"/>
                <a:tab pos="3128963" algn="l"/>
                <a:tab pos="3578225" algn="l"/>
                <a:tab pos="4027488" algn="l"/>
                <a:tab pos="4476750" algn="l"/>
                <a:tab pos="4926013" algn="l"/>
                <a:tab pos="5375275" algn="l"/>
                <a:tab pos="5824538" algn="l"/>
                <a:tab pos="6273800" algn="l"/>
                <a:tab pos="6723063" algn="l"/>
                <a:tab pos="7172325" algn="l"/>
                <a:tab pos="7621588" algn="l"/>
                <a:tab pos="8070850" algn="l"/>
                <a:tab pos="8520113" algn="l"/>
                <a:tab pos="8969375" algn="l"/>
              </a:tabLst>
              <a:defRPr/>
            </a:pPr>
            <a:r>
              <a:rPr lang="en-US" altLang="ru-RU" sz="1600" dirty="0">
                <a:solidFill>
                  <a:schemeClr val="bg2">
                    <a:lumMod val="10000"/>
                  </a:schemeClr>
                </a:solidFill>
                <a:latin typeface="Circe" panose="020B0502020203020203" pitchFamily="34" charset="-52"/>
                <a:ea typeface="Arial Unicode MS" panose="020B0604020202020204" pitchFamily="34" charset="-128"/>
                <a:cs typeface="Arial Unicode MS" panose="020B0604020202020204" pitchFamily="34" charset="-128"/>
              </a:rPr>
              <a:t>North-Caucasus Institute of Agricultural Machinery Building</a:t>
            </a:r>
            <a:endParaRPr lang="en-US" altLang="ru-RU" dirty="0">
              <a:solidFill>
                <a:srgbClr val="0944BA"/>
              </a:solidFill>
              <a:latin typeface="Circe" panose="020B0502020203020203" pitchFamily="34" charset="-52"/>
              <a:ea typeface="Arial Unicode MS" panose="020B0604020202020204" pitchFamily="34" charset="-128"/>
              <a:cs typeface="Arial Unicode MS" panose="020B0604020202020204" pitchFamily="34" charset="-128"/>
            </a:endParaRPr>
          </a:p>
        </p:txBody>
      </p:sp>
      <p:pic>
        <p:nvPicPr>
          <p:cNvPr id="20" name="Picture 4"/>
          <p:cNvPicPr>
            <a:picLocks noChangeAspect="1" noChangeArrowheads="1"/>
          </p:cNvPicPr>
          <p:nvPr/>
        </p:nvPicPr>
        <p:blipFill rotWithShape="1">
          <a:blip r:embed="rId3" cstate="print">
            <a:extLst/>
          </a:blip>
          <a:srcRect l="4596" t="-581" r="-386" b="9669"/>
          <a:stretch/>
        </p:blipFill>
        <p:spPr bwMode="auto">
          <a:xfrm>
            <a:off x="1701440" y="1397206"/>
            <a:ext cx="1566869" cy="1071055"/>
          </a:xfrm>
          <a:prstGeom prst="roundRect">
            <a:avLst>
              <a:gd name="adj" fmla="val 16667"/>
            </a:avLst>
          </a:prstGeom>
          <a:ln w="3175">
            <a:solidFill>
              <a:srgbClr val="C5C5C5"/>
            </a:solidFill>
            <a:prstDash val="sysDot"/>
          </a:ln>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21" name="Rectangle 6"/>
          <p:cNvSpPr>
            <a:spLocks noChangeArrowheads="1"/>
          </p:cNvSpPr>
          <p:nvPr/>
        </p:nvSpPr>
        <p:spPr bwMode="auto">
          <a:xfrm>
            <a:off x="3421682" y="5201750"/>
            <a:ext cx="2535567" cy="317107"/>
          </a:xfrm>
          <a:prstGeom prst="rect">
            <a:avLst/>
          </a:prstGeom>
          <a:noFill/>
          <a:ln w="9525">
            <a:noFill/>
            <a:round/>
            <a:headEnd/>
            <a:tailEnd/>
          </a:ln>
          <a:effectLst/>
        </p:spPr>
        <p:txBody>
          <a:bodyPr wrap="square" lIns="67500" tIns="35100" rIns="67500" bIns="35100" anchor="ctr">
            <a:spAutoFit/>
          </a:bodyPr>
          <a:lstStyle/>
          <a:p>
            <a:pP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US" sz="1600" dirty="0">
                <a:solidFill>
                  <a:schemeClr val="bg2">
                    <a:lumMod val="10000"/>
                  </a:schemeClr>
                </a:solidFill>
                <a:latin typeface="Circe" panose="020B0502020203020203" pitchFamily="34" charset="-52"/>
                <a:ea typeface="Arial Unicode MS" panose="020B0604020202020204" pitchFamily="34" charset="-128"/>
                <a:cs typeface="Arial Unicode MS" panose="020B0604020202020204" pitchFamily="34" charset="-128"/>
              </a:rPr>
              <a:t>The Flagship University</a:t>
            </a:r>
            <a:endParaRPr lang="ru-RU" sz="1600" dirty="0">
              <a:solidFill>
                <a:schemeClr val="bg2">
                  <a:lumMod val="10000"/>
                </a:schemeClr>
              </a:solidFill>
              <a:latin typeface="Circe" panose="020B0502020203020203" pitchFamily="34" charset="-52"/>
              <a:ea typeface="Arial Unicode MS" panose="020B0604020202020204" pitchFamily="34" charset="-128"/>
              <a:cs typeface="Arial Unicode MS" panose="020B0604020202020204" pitchFamily="34" charset="-128"/>
            </a:endParaRPr>
          </a:p>
        </p:txBody>
      </p:sp>
      <p:sp>
        <p:nvSpPr>
          <p:cNvPr id="22" name="Прямоугольник 21"/>
          <p:cNvSpPr/>
          <p:nvPr/>
        </p:nvSpPr>
        <p:spPr>
          <a:xfrm>
            <a:off x="3417942" y="3151705"/>
            <a:ext cx="2058019" cy="1077218"/>
          </a:xfrm>
          <a:prstGeom prst="rect">
            <a:avLst/>
          </a:prstGeom>
        </p:spPr>
        <p:txBody>
          <a:bodyPr wrap="square">
            <a:spAutoFit/>
          </a:bodyPr>
          <a:lstStyle/>
          <a:p>
            <a:pPr>
              <a:buClr>
                <a:srgbClr val="0079B2"/>
              </a:buCl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US" sz="1600" dirty="0">
                <a:solidFill>
                  <a:schemeClr val="bg2">
                    <a:lumMod val="10000"/>
                  </a:schemeClr>
                </a:solidFill>
                <a:latin typeface="Circe" panose="020B0502020203020203" pitchFamily="34" charset="-52"/>
                <a:ea typeface="Arial Unicode MS" panose="020B0604020202020204" pitchFamily="34" charset="-128"/>
                <a:cs typeface="Arial Unicode MS" panose="020B0604020202020204" pitchFamily="34" charset="-128"/>
              </a:rPr>
              <a:t>Don</a:t>
            </a:r>
          </a:p>
          <a:p>
            <a:pPr>
              <a:buClr>
                <a:srgbClr val="0079B2"/>
              </a:buCl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US" sz="1600" dirty="0">
                <a:solidFill>
                  <a:schemeClr val="bg2">
                    <a:lumMod val="10000"/>
                  </a:schemeClr>
                </a:solidFill>
                <a:latin typeface="Circe" panose="020B0502020203020203" pitchFamily="34" charset="-52"/>
                <a:ea typeface="Arial Unicode MS" panose="020B0604020202020204" pitchFamily="34" charset="-128"/>
                <a:cs typeface="Arial Unicode MS" panose="020B0604020202020204" pitchFamily="34" charset="-128"/>
              </a:rPr>
              <a:t>State </a:t>
            </a:r>
          </a:p>
          <a:p>
            <a:pPr>
              <a:buClr>
                <a:srgbClr val="0079B2"/>
              </a:buCl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US" sz="1600" dirty="0">
                <a:solidFill>
                  <a:schemeClr val="bg2">
                    <a:lumMod val="10000"/>
                  </a:schemeClr>
                </a:solidFill>
                <a:latin typeface="Circe" panose="020B0502020203020203" pitchFamily="34" charset="-52"/>
                <a:ea typeface="Arial Unicode MS" panose="020B0604020202020204" pitchFamily="34" charset="-128"/>
                <a:cs typeface="Arial Unicode MS" panose="020B0604020202020204" pitchFamily="34" charset="-128"/>
              </a:rPr>
              <a:t>Technical </a:t>
            </a:r>
          </a:p>
          <a:p>
            <a:pPr>
              <a:buClr>
                <a:srgbClr val="0079B2"/>
              </a:buCl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en-US" sz="1600" dirty="0">
                <a:solidFill>
                  <a:schemeClr val="bg2">
                    <a:lumMod val="10000"/>
                  </a:schemeClr>
                </a:solidFill>
                <a:latin typeface="Circe" panose="020B0502020203020203" pitchFamily="34" charset="-52"/>
                <a:ea typeface="Arial Unicode MS" panose="020B0604020202020204" pitchFamily="34" charset="-128"/>
                <a:cs typeface="Arial Unicode MS" panose="020B0604020202020204" pitchFamily="34" charset="-128"/>
              </a:rPr>
              <a:t>University</a:t>
            </a:r>
          </a:p>
        </p:txBody>
      </p:sp>
      <p:sp>
        <p:nvSpPr>
          <p:cNvPr id="23" name="Прямоугольник 22"/>
          <p:cNvSpPr/>
          <p:nvPr/>
        </p:nvSpPr>
        <p:spPr>
          <a:xfrm>
            <a:off x="727672" y="1694049"/>
            <a:ext cx="991525" cy="461665"/>
          </a:xfrm>
          <a:prstGeom prst="rect">
            <a:avLst/>
          </a:prstGeom>
        </p:spPr>
        <p:txBody>
          <a:bodyPr wrap="square">
            <a:spAutoFit/>
          </a:bodyPr>
          <a:lstStyle/>
          <a:p>
            <a:r>
              <a:rPr lang="ru-RU" sz="24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1930</a:t>
            </a:r>
          </a:p>
        </p:txBody>
      </p:sp>
      <p:sp>
        <p:nvSpPr>
          <p:cNvPr id="24" name="Прямоугольник 23"/>
          <p:cNvSpPr/>
          <p:nvPr/>
        </p:nvSpPr>
        <p:spPr>
          <a:xfrm>
            <a:off x="727672" y="3387453"/>
            <a:ext cx="991525" cy="461665"/>
          </a:xfrm>
          <a:prstGeom prst="rect">
            <a:avLst/>
          </a:prstGeom>
        </p:spPr>
        <p:txBody>
          <a:bodyPr wrap="square">
            <a:spAutoFit/>
          </a:bodyPr>
          <a:lstStyle/>
          <a:p>
            <a:r>
              <a:rPr lang="ru-RU" sz="24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19</a:t>
            </a:r>
            <a:r>
              <a:rPr lang="en-US" sz="24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92</a:t>
            </a:r>
            <a:endParaRPr lang="ru-RU" sz="24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endParaRPr>
          </a:p>
        </p:txBody>
      </p:sp>
      <p:sp>
        <p:nvSpPr>
          <p:cNvPr id="25" name="Прямоугольник 24"/>
          <p:cNvSpPr/>
          <p:nvPr/>
        </p:nvSpPr>
        <p:spPr>
          <a:xfrm>
            <a:off x="713986" y="5129472"/>
            <a:ext cx="991525" cy="461665"/>
          </a:xfrm>
          <a:prstGeom prst="rect">
            <a:avLst/>
          </a:prstGeom>
        </p:spPr>
        <p:txBody>
          <a:bodyPr wrap="square">
            <a:spAutoFit/>
          </a:bodyPr>
          <a:lstStyle/>
          <a:p>
            <a:r>
              <a:rPr lang="en-US" sz="24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2016</a:t>
            </a:r>
            <a:endParaRPr lang="ru-RU" sz="20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endParaRPr>
          </a:p>
        </p:txBody>
      </p:sp>
      <p:pic>
        <p:nvPicPr>
          <p:cNvPr id="26" name="Рисунок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1440" y="3082339"/>
            <a:ext cx="1586572" cy="1076816"/>
          </a:xfrm>
          <a:prstGeom prst="roundRect">
            <a:avLst>
              <a:gd name="adj" fmla="val 17879"/>
            </a:avLst>
          </a:prstGeom>
          <a:solidFill>
            <a:srgbClr val="FFFFFF">
              <a:shade val="85000"/>
            </a:srgbClr>
          </a:solidFill>
          <a:ln>
            <a:noFill/>
          </a:ln>
          <a:effectLst/>
        </p:spPr>
      </p:pic>
      <p:pic>
        <p:nvPicPr>
          <p:cNvPr id="27" name="Рисунок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9431" y="4768309"/>
            <a:ext cx="1574831" cy="1068440"/>
          </a:xfrm>
          <a:prstGeom prst="roundRect">
            <a:avLst>
              <a:gd name="adj" fmla="val 18287"/>
            </a:avLst>
          </a:prstGeom>
          <a:solidFill>
            <a:srgbClr val="FFFFFF">
              <a:shade val="85000"/>
            </a:srgbClr>
          </a:solidFill>
          <a:ln>
            <a:noFill/>
          </a:ln>
          <a:effectLst/>
        </p:spPr>
      </p:pic>
      <p:cxnSp>
        <p:nvCxnSpPr>
          <p:cNvPr id="4" name="Прямая соединительная линия 3"/>
          <p:cNvCxnSpPr/>
          <p:nvPr/>
        </p:nvCxnSpPr>
        <p:spPr>
          <a:xfrm>
            <a:off x="5926562" y="1501750"/>
            <a:ext cx="10750" cy="4488301"/>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Рисунок 58"/>
          <p:cNvPicPr>
            <a:picLocks noChangeAspect="1"/>
          </p:cNvPicPr>
          <p:nvPr/>
        </p:nvPicPr>
        <p:blipFill rotWithShape="1">
          <a:blip r:embed="rId6"/>
          <a:srcRect r="79113" b="20272"/>
          <a:stretch/>
        </p:blipFill>
        <p:spPr>
          <a:xfrm>
            <a:off x="6284635" y="1401861"/>
            <a:ext cx="632663" cy="660685"/>
          </a:xfrm>
          <a:prstGeom prst="rect">
            <a:avLst/>
          </a:prstGeom>
        </p:spPr>
      </p:pic>
      <p:pic>
        <p:nvPicPr>
          <p:cNvPr id="60" name="Рисунок 59"/>
          <p:cNvPicPr>
            <a:picLocks noChangeAspect="1"/>
          </p:cNvPicPr>
          <p:nvPr/>
        </p:nvPicPr>
        <p:blipFill rotWithShape="1">
          <a:blip r:embed="rId7"/>
          <a:srcRect r="80199" b="18460"/>
          <a:stretch/>
        </p:blipFill>
        <p:spPr>
          <a:xfrm>
            <a:off x="6261475" y="4077833"/>
            <a:ext cx="678984" cy="691230"/>
          </a:xfrm>
          <a:prstGeom prst="rect">
            <a:avLst/>
          </a:prstGeom>
        </p:spPr>
      </p:pic>
      <p:sp>
        <p:nvSpPr>
          <p:cNvPr id="61" name="TextBox 60"/>
          <p:cNvSpPr txBox="1"/>
          <p:nvPr/>
        </p:nvSpPr>
        <p:spPr>
          <a:xfrm>
            <a:off x="6194435" y="3082339"/>
            <a:ext cx="2445448" cy="892552"/>
          </a:xfrm>
          <a:prstGeom prst="rect">
            <a:avLst/>
          </a:prstGeom>
          <a:noFill/>
        </p:spPr>
        <p:txBody>
          <a:bodyPr wrap="square" rtlCol="0">
            <a:spAutoFit/>
          </a:bodyPr>
          <a:lstStyle/>
          <a:p>
            <a:r>
              <a:rPr lang="ru-RU" sz="3600" smtClean="0">
                <a:solidFill>
                  <a:srgbClr val="0089D3"/>
                </a:solidFill>
                <a:latin typeface="Montserrat ExtraBold" panose="00000900000000000000" pitchFamily="2" charset="-52"/>
              </a:rPr>
              <a:t>46 000</a:t>
            </a:r>
            <a:r>
              <a:rPr lang="ru-RU" sz="3600" dirty="0">
                <a:solidFill>
                  <a:srgbClr val="0089D3"/>
                </a:solidFill>
                <a:latin typeface="Montserrat ExtraBold" panose="00000900000000000000" pitchFamily="2" charset="-52"/>
              </a:rPr>
              <a:t>+</a:t>
            </a:r>
          </a:p>
          <a:p>
            <a:r>
              <a:rPr lang="en-US" sz="1600" dirty="0">
                <a:solidFill>
                  <a:schemeClr val="bg2">
                    <a:lumMod val="10000"/>
                  </a:schemeClr>
                </a:solidFill>
                <a:latin typeface="Circe" panose="020B0502020203020203" pitchFamily="34" charset="-52"/>
              </a:rPr>
              <a:t>students</a:t>
            </a:r>
          </a:p>
        </p:txBody>
      </p:sp>
      <p:sp>
        <p:nvSpPr>
          <p:cNvPr id="62" name="TextBox 61"/>
          <p:cNvSpPr txBox="1"/>
          <p:nvPr/>
        </p:nvSpPr>
        <p:spPr>
          <a:xfrm>
            <a:off x="6213746" y="4840865"/>
            <a:ext cx="2520289" cy="1138773"/>
          </a:xfrm>
          <a:prstGeom prst="rect">
            <a:avLst/>
          </a:prstGeom>
          <a:noFill/>
        </p:spPr>
        <p:txBody>
          <a:bodyPr wrap="square" rtlCol="0">
            <a:spAutoFit/>
          </a:bodyPr>
          <a:lstStyle/>
          <a:p>
            <a:r>
              <a:rPr lang="ru-RU" sz="3600" dirty="0" smtClean="0">
                <a:solidFill>
                  <a:srgbClr val="0089D3"/>
                </a:solidFill>
                <a:latin typeface="Montserrat ExtraBold" panose="00000900000000000000" pitchFamily="2" charset="-52"/>
              </a:rPr>
              <a:t>3 000+</a:t>
            </a:r>
            <a:endParaRPr lang="ru-RU" sz="3600" dirty="0">
              <a:solidFill>
                <a:srgbClr val="0089D3"/>
              </a:solidFill>
              <a:latin typeface="Montserrat ExtraBold" panose="00000900000000000000" pitchFamily="2" charset="-52"/>
            </a:endParaRPr>
          </a:p>
          <a:p>
            <a:r>
              <a:rPr lang="en-US" sz="1600" dirty="0">
                <a:solidFill>
                  <a:schemeClr val="bg2">
                    <a:lumMod val="10000"/>
                  </a:schemeClr>
                </a:solidFill>
                <a:latin typeface="Circe" panose="020B0502020203020203" pitchFamily="34" charset="-52"/>
              </a:rPr>
              <a:t>international </a:t>
            </a:r>
          </a:p>
          <a:p>
            <a:r>
              <a:rPr lang="en-US" sz="1600" dirty="0">
                <a:solidFill>
                  <a:schemeClr val="bg2">
                    <a:lumMod val="10000"/>
                  </a:schemeClr>
                </a:solidFill>
                <a:latin typeface="Circe" panose="020B0502020203020203" pitchFamily="34" charset="-52"/>
              </a:rPr>
              <a:t>students</a:t>
            </a:r>
          </a:p>
        </p:txBody>
      </p:sp>
      <p:sp>
        <p:nvSpPr>
          <p:cNvPr id="63" name="TextBox 62"/>
          <p:cNvSpPr txBox="1"/>
          <p:nvPr/>
        </p:nvSpPr>
        <p:spPr>
          <a:xfrm>
            <a:off x="6212423" y="2090736"/>
            <a:ext cx="1994772" cy="892552"/>
          </a:xfrm>
          <a:prstGeom prst="rect">
            <a:avLst/>
          </a:prstGeom>
          <a:noFill/>
        </p:spPr>
        <p:txBody>
          <a:bodyPr wrap="square" rtlCol="0">
            <a:spAutoFit/>
          </a:bodyPr>
          <a:lstStyle/>
          <a:p>
            <a:r>
              <a:rPr lang="ru-RU" sz="3600" dirty="0">
                <a:solidFill>
                  <a:srgbClr val="0089D3"/>
                </a:solidFill>
                <a:latin typeface="Montserrat ExtraBold" panose="00000900000000000000" pitchFamily="2" charset="-52"/>
              </a:rPr>
              <a:t>5 000+</a:t>
            </a:r>
          </a:p>
          <a:p>
            <a:r>
              <a:rPr lang="en-US" sz="1600" dirty="0">
                <a:solidFill>
                  <a:schemeClr val="bg2">
                    <a:lumMod val="10000"/>
                  </a:schemeClr>
                </a:solidFill>
                <a:latin typeface="Circe" panose="020B0502020203020203" pitchFamily="34" charset="-52"/>
              </a:rPr>
              <a:t>staff</a:t>
            </a:r>
          </a:p>
        </p:txBody>
      </p:sp>
      <p:sp>
        <p:nvSpPr>
          <p:cNvPr id="72" name="TextBox 71"/>
          <p:cNvSpPr txBox="1"/>
          <p:nvPr/>
        </p:nvSpPr>
        <p:spPr>
          <a:xfrm>
            <a:off x="9993694" y="1424278"/>
            <a:ext cx="1301368" cy="923330"/>
          </a:xfrm>
          <a:prstGeom prst="rect">
            <a:avLst/>
          </a:prstGeom>
          <a:noFill/>
        </p:spPr>
        <p:txBody>
          <a:bodyPr wrap="square" rtlCol="0">
            <a:spAutoFit/>
          </a:bodyPr>
          <a:lstStyle/>
          <a:p>
            <a:r>
              <a:rPr lang="en-US" sz="3600" dirty="0" smtClean="0">
                <a:solidFill>
                  <a:srgbClr val="0089D3"/>
                </a:solidFill>
                <a:latin typeface="Montserrat ExtraBold" panose="00000900000000000000" pitchFamily="2" charset="-52"/>
              </a:rPr>
              <a:t>5</a:t>
            </a:r>
            <a:endParaRPr lang="ru-RU" sz="3600" dirty="0">
              <a:solidFill>
                <a:srgbClr val="0089D3"/>
              </a:solidFill>
              <a:latin typeface="Montserrat ExtraBold" panose="00000900000000000000" pitchFamily="2" charset="-52"/>
            </a:endParaRPr>
          </a:p>
          <a:p>
            <a:r>
              <a:rPr lang="en-US" sz="1600" dirty="0">
                <a:solidFill>
                  <a:schemeClr val="bg2">
                    <a:lumMod val="10000"/>
                  </a:schemeClr>
                </a:solidFill>
                <a:latin typeface="Circe" panose="020B0502020203020203" pitchFamily="34" charset="-52"/>
              </a:rPr>
              <a:t>branches</a:t>
            </a:r>
          </a:p>
        </p:txBody>
      </p:sp>
      <p:pic>
        <p:nvPicPr>
          <p:cNvPr id="3" name="Рисунок 2"/>
          <p:cNvPicPr>
            <a:picLocks noChangeAspect="1"/>
          </p:cNvPicPr>
          <p:nvPr/>
        </p:nvPicPr>
        <p:blipFill>
          <a:blip r:embed="rId8"/>
          <a:stretch>
            <a:fillRect/>
          </a:stretch>
        </p:blipFill>
        <p:spPr>
          <a:xfrm>
            <a:off x="8672400" y="1385506"/>
            <a:ext cx="995879" cy="826645"/>
          </a:xfrm>
          <a:prstGeom prst="rect">
            <a:avLst/>
          </a:prstGeom>
        </p:spPr>
      </p:pic>
      <p:cxnSp>
        <p:nvCxnSpPr>
          <p:cNvPr id="35" name="Прямая соединительная линия 34"/>
          <p:cNvCxnSpPr/>
          <p:nvPr/>
        </p:nvCxnSpPr>
        <p:spPr>
          <a:xfrm>
            <a:off x="8466788" y="1497632"/>
            <a:ext cx="10750" cy="4488301"/>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Рисунок 36"/>
          <p:cNvPicPr>
            <a:picLocks noChangeAspect="1"/>
          </p:cNvPicPr>
          <p:nvPr/>
        </p:nvPicPr>
        <p:blipFill>
          <a:blip r:embed="rId9"/>
          <a:stretch>
            <a:fillRect/>
          </a:stretch>
        </p:blipFill>
        <p:spPr>
          <a:xfrm>
            <a:off x="8962840" y="4067531"/>
            <a:ext cx="590792" cy="724643"/>
          </a:xfrm>
          <a:prstGeom prst="rect">
            <a:avLst/>
          </a:prstGeom>
        </p:spPr>
      </p:pic>
      <p:sp>
        <p:nvSpPr>
          <p:cNvPr id="38" name="TextBox 37"/>
          <p:cNvSpPr txBox="1"/>
          <p:nvPr/>
        </p:nvSpPr>
        <p:spPr>
          <a:xfrm>
            <a:off x="8929076" y="4850607"/>
            <a:ext cx="1354991" cy="923330"/>
          </a:xfrm>
          <a:prstGeom prst="rect">
            <a:avLst/>
          </a:prstGeom>
          <a:noFill/>
        </p:spPr>
        <p:txBody>
          <a:bodyPr wrap="square" rtlCol="0">
            <a:spAutoFit/>
          </a:bodyPr>
          <a:lstStyle/>
          <a:p>
            <a:r>
              <a:rPr lang="ru-RU" sz="3600" dirty="0" smtClean="0">
                <a:solidFill>
                  <a:srgbClr val="0089D3"/>
                </a:solidFill>
                <a:latin typeface="Montserrat ExtraBold" panose="00000900000000000000" pitchFamily="2" charset="-52"/>
              </a:rPr>
              <a:t>24</a:t>
            </a:r>
            <a:endParaRPr lang="ru-RU" sz="3600" dirty="0">
              <a:solidFill>
                <a:srgbClr val="0089D3"/>
              </a:solidFill>
              <a:latin typeface="Montserrat ExtraBold" panose="00000900000000000000" pitchFamily="2" charset="-52"/>
            </a:endParaRPr>
          </a:p>
          <a:p>
            <a:r>
              <a:rPr lang="en-US" sz="1600" dirty="0">
                <a:solidFill>
                  <a:schemeClr val="bg2">
                    <a:lumMod val="10000"/>
                  </a:schemeClr>
                </a:solidFill>
                <a:latin typeface="Circe" panose="020B0502020203020203" pitchFamily="34" charset="-52"/>
              </a:rPr>
              <a:t>faculties</a:t>
            </a:r>
          </a:p>
        </p:txBody>
      </p:sp>
      <p:sp>
        <p:nvSpPr>
          <p:cNvPr id="39" name="TextBox 38"/>
          <p:cNvSpPr txBox="1"/>
          <p:nvPr/>
        </p:nvSpPr>
        <p:spPr>
          <a:xfrm>
            <a:off x="10099207" y="3972606"/>
            <a:ext cx="1354991" cy="892552"/>
          </a:xfrm>
          <a:prstGeom prst="rect">
            <a:avLst/>
          </a:prstGeom>
          <a:noFill/>
        </p:spPr>
        <p:txBody>
          <a:bodyPr wrap="square" rtlCol="0">
            <a:spAutoFit/>
          </a:bodyPr>
          <a:lstStyle/>
          <a:p>
            <a:r>
              <a:rPr lang="ru-RU" sz="3600" dirty="0">
                <a:solidFill>
                  <a:srgbClr val="0089D3"/>
                </a:solidFill>
                <a:latin typeface="Montserrat ExtraBold" panose="00000900000000000000" pitchFamily="2" charset="-52"/>
              </a:rPr>
              <a:t>134</a:t>
            </a:r>
          </a:p>
          <a:p>
            <a:r>
              <a:rPr lang="en-US" sz="1600" dirty="0">
                <a:solidFill>
                  <a:schemeClr val="bg2">
                    <a:lumMod val="10000"/>
                  </a:schemeClr>
                </a:solidFill>
                <a:latin typeface="Circe" panose="020B0502020203020203" pitchFamily="34" charset="-52"/>
              </a:rPr>
              <a:t>departments</a:t>
            </a:r>
          </a:p>
        </p:txBody>
      </p:sp>
      <p:sp>
        <p:nvSpPr>
          <p:cNvPr id="40" name="TextBox 39"/>
          <p:cNvSpPr txBox="1"/>
          <p:nvPr/>
        </p:nvSpPr>
        <p:spPr>
          <a:xfrm>
            <a:off x="10172174" y="4850607"/>
            <a:ext cx="1798197" cy="892552"/>
          </a:xfrm>
          <a:prstGeom prst="rect">
            <a:avLst/>
          </a:prstGeom>
          <a:noFill/>
        </p:spPr>
        <p:txBody>
          <a:bodyPr wrap="square" rtlCol="0">
            <a:spAutoFit/>
          </a:bodyPr>
          <a:lstStyle/>
          <a:p>
            <a:r>
              <a:rPr lang="ru-RU" sz="3600" dirty="0" smtClean="0">
                <a:solidFill>
                  <a:srgbClr val="0089D3"/>
                </a:solidFill>
                <a:latin typeface="Montserrat ExtraBold" panose="00000900000000000000" pitchFamily="2" charset="-52"/>
              </a:rPr>
              <a:t>341</a:t>
            </a:r>
            <a:endParaRPr lang="ru-RU" sz="3600" dirty="0">
              <a:solidFill>
                <a:srgbClr val="0089D3"/>
              </a:solidFill>
              <a:latin typeface="Montserrat ExtraBold" panose="00000900000000000000" pitchFamily="2" charset="-52"/>
            </a:endParaRPr>
          </a:p>
          <a:p>
            <a:r>
              <a:rPr lang="en-US" sz="1600" dirty="0">
                <a:solidFill>
                  <a:schemeClr val="bg2">
                    <a:lumMod val="10000"/>
                  </a:schemeClr>
                </a:solidFill>
                <a:latin typeface="Circe" panose="020B0502020203020203" pitchFamily="34" charset="-52"/>
              </a:rPr>
              <a:t>study programs</a:t>
            </a:r>
          </a:p>
        </p:txBody>
      </p:sp>
      <p:cxnSp>
        <p:nvCxnSpPr>
          <p:cNvPr id="29" name="Прямая соединительная линия 28"/>
          <p:cNvCxnSpPr/>
          <p:nvPr/>
        </p:nvCxnSpPr>
        <p:spPr>
          <a:xfrm>
            <a:off x="818140" y="881884"/>
            <a:ext cx="10564563" cy="0"/>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Рисунок 6" descr="http://static.dstu.edu.ru/logo_tis_stav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96145" y="2479244"/>
            <a:ext cx="496241" cy="48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Рисунок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29076" y="2486555"/>
            <a:ext cx="487794" cy="487794"/>
          </a:xfrm>
          <a:prstGeom prst="rect">
            <a:avLst/>
          </a:prstGeom>
        </p:spPr>
      </p:pic>
      <p:pic>
        <p:nvPicPr>
          <p:cNvPr id="33" name="Рисунок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35378" y="3161572"/>
            <a:ext cx="420266" cy="473086"/>
          </a:xfrm>
          <a:prstGeom prst="rect">
            <a:avLst/>
          </a:prstGeom>
        </p:spPr>
      </p:pic>
      <p:pic>
        <p:nvPicPr>
          <p:cNvPr id="34" name="Рисунок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68408" y="2473741"/>
            <a:ext cx="520293" cy="500608"/>
          </a:xfrm>
          <a:prstGeom prst="rect">
            <a:avLst/>
          </a:prstGeom>
        </p:spPr>
      </p:pic>
      <p:pic>
        <p:nvPicPr>
          <p:cNvPr id="42" name="Рисунок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24299" y="3160040"/>
            <a:ext cx="487937" cy="477830"/>
          </a:xfrm>
          <a:prstGeom prst="rect">
            <a:avLst/>
          </a:prstGeom>
        </p:spPr>
      </p:pic>
      <p:sp>
        <p:nvSpPr>
          <p:cNvPr id="44" name="Прямоугольник с двумя скругленными соседними углами 43"/>
          <p:cNvSpPr/>
          <p:nvPr/>
        </p:nvSpPr>
        <p:spPr>
          <a:xfrm>
            <a:off x="0" y="6663559"/>
            <a:ext cx="12192000" cy="204951"/>
          </a:xfrm>
          <a:prstGeom prst="round2SameRect">
            <a:avLst>
              <a:gd name="adj1" fmla="val 0"/>
              <a:gd name="adj2" fmla="val 0"/>
            </a:avLst>
          </a:prstGeom>
          <a:solidFill>
            <a:srgbClr val="0089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04875">
              <a:tabLst>
                <a:tab pos="11752263" algn="l"/>
              </a:tabLst>
            </a:pPr>
            <a:r>
              <a:rPr lang="ru-RU" sz="700" dirty="0">
                <a:ln w="22225">
                  <a:noFill/>
                  <a:prstDash val="solid"/>
                </a:ln>
                <a:solidFill>
                  <a:schemeClr val="bg1"/>
                </a:solidFill>
                <a:latin typeface="Montserrat ExtraBold" panose="00000900000000000000" pitchFamily="50" charset="-52"/>
                <a:ea typeface="Arial Unicode MS" panose="020B0604020202020204" pitchFamily="34" charset="-128"/>
                <a:cs typeface="Arial Unicode MS" panose="020B0604020202020204" pitchFamily="34" charset="-128"/>
              </a:rPr>
              <a:t>     </a:t>
            </a:r>
            <a:r>
              <a:rPr lang="en-US" sz="7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DON STATE TECHNICAL UNIVERSITY                                                                                                                                                                                                                                                                                                                                                                                      </a:t>
            </a:r>
            <a:r>
              <a:rPr lang="en-US"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rPr>
              <a:t>www.donstu.ru</a:t>
            </a:r>
            <a:endParaRPr lang="ru-RU"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67027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24511" y="862717"/>
            <a:ext cx="1210734" cy="523220"/>
          </a:xfrm>
          <a:prstGeom prst="rect">
            <a:avLst/>
          </a:prstGeom>
        </p:spPr>
        <p:txBody>
          <a:bodyPr wrap="square">
            <a:spAutoFit/>
          </a:bodyPr>
          <a:lstStyle/>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ДОНСКОЙ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ГОСУДАРСТВЕННЫЙ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 ТЕХНИЧЕСКИЙ </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УНИВЕРСИТЕТ</a:t>
            </a:r>
          </a:p>
        </p:txBody>
      </p:sp>
      <p:sp>
        <p:nvSpPr>
          <p:cNvPr id="10" name="TextBox 9"/>
          <p:cNvSpPr txBox="1"/>
          <p:nvPr/>
        </p:nvSpPr>
        <p:spPr>
          <a:xfrm>
            <a:off x="459492" y="385370"/>
            <a:ext cx="11238864" cy="523220"/>
          </a:xfrm>
          <a:prstGeom prst="rect">
            <a:avLst/>
          </a:prstGeom>
          <a:noFill/>
        </p:spPr>
        <p:txBody>
          <a:bodyPr wrap="square" rtlCol="0">
            <a:spAutoFit/>
          </a:bodyPr>
          <a:lstStyle/>
          <a:p>
            <a:r>
              <a:rPr lang="en-US" sz="28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EUROPEAN DIPLOMA SUPPLEMENT</a:t>
            </a:r>
          </a:p>
        </p:txBody>
      </p:sp>
      <p:sp>
        <p:nvSpPr>
          <p:cNvPr id="57" name="Равнобедренный треугольник 56"/>
          <p:cNvSpPr/>
          <p:nvPr/>
        </p:nvSpPr>
        <p:spPr>
          <a:xfrm rot="10800000">
            <a:off x="10630100" y="6568845"/>
            <a:ext cx="490889" cy="214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160643" y="1277127"/>
            <a:ext cx="8125217" cy="461665"/>
          </a:xfrm>
          <a:prstGeom prst="rect">
            <a:avLst/>
          </a:prstGeom>
        </p:spPr>
        <p:txBody>
          <a:bodyPr wrap="square">
            <a:spAutoFit/>
          </a:bodyPr>
          <a:lstStyle/>
          <a:p>
            <a:pPr algn="ctr"/>
            <a:r>
              <a:rPr lang="en-US" sz="2400" b="1" dirty="0" smtClean="0">
                <a:solidFill>
                  <a:srgbClr val="0089D3"/>
                </a:solidFill>
                <a:latin typeface="Montserrat ExtraBold" panose="00000900000000000000" pitchFamily="2" charset="-52"/>
                <a:cs typeface="Times New Roman" panose="02020603050405020304" pitchFamily="18" charset="0"/>
              </a:rPr>
              <a:t>EUROPEAN DIPLOMA SUPPLEMENT</a:t>
            </a:r>
            <a:endParaRPr lang="ru-RU" sz="2400" b="1" dirty="0">
              <a:solidFill>
                <a:srgbClr val="0089D3"/>
              </a:solidFill>
              <a:latin typeface="Montserrat ExtraBold" panose="00000900000000000000" pitchFamily="2" charset="-52"/>
              <a:cs typeface="Times New Roman" panose="02020603050405020304" pitchFamily="18" charset="0"/>
            </a:endParaRPr>
          </a:p>
        </p:txBody>
      </p:sp>
      <p:sp>
        <p:nvSpPr>
          <p:cNvPr id="8" name="Прямоугольник 7"/>
          <p:cNvSpPr/>
          <p:nvPr/>
        </p:nvSpPr>
        <p:spPr>
          <a:xfrm>
            <a:off x="4204252" y="1953216"/>
            <a:ext cx="7325139" cy="4401205"/>
          </a:xfrm>
          <a:prstGeom prst="rect">
            <a:avLst/>
          </a:prstGeom>
        </p:spPr>
        <p:txBody>
          <a:bodyPr wrap="square">
            <a:spAutoFit/>
          </a:bodyPr>
          <a:lstStyle/>
          <a:p>
            <a:pPr marL="342900" indent="-342900" algn="just">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It is an international supplement to the diploma, the requirements for the structure of which are developed by the European Commission together with the Council of Europe and </a:t>
            </a:r>
            <a:r>
              <a:rPr lang="en-US" sz="2000" dirty="0" smtClean="0">
                <a:latin typeface="Circe" panose="020B0502020203020203" pitchFamily="34" charset="-52"/>
                <a:cs typeface="Times New Roman" panose="02020603050405020304" pitchFamily="18" charset="0"/>
              </a:rPr>
              <a:t>UNESCO</a:t>
            </a:r>
            <a:endParaRPr lang="en-US" sz="2000" dirty="0">
              <a:latin typeface="Circe" panose="020B0502020203020203" pitchFamily="34" charset="-52"/>
              <a:cs typeface="Times New Roman" panose="02020603050405020304" pitchFamily="18" charset="0"/>
            </a:endParaRPr>
          </a:p>
          <a:p>
            <a:pPr marL="342900" indent="-342900" algn="just">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It is necessary for graduates to enroll in foreign universities.</a:t>
            </a:r>
          </a:p>
          <a:p>
            <a:pPr marL="342900" indent="-342900" algn="just">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It is interesting for foreign companies while employing new staff </a:t>
            </a:r>
            <a:r>
              <a:rPr lang="en-US" sz="2000" dirty="0" smtClean="0">
                <a:latin typeface="Circe" panose="020B0502020203020203" pitchFamily="34" charset="-52"/>
                <a:cs typeface="Times New Roman" panose="02020603050405020304" pitchFamily="18" charset="0"/>
              </a:rPr>
              <a:t>members</a:t>
            </a:r>
            <a:endParaRPr lang="en-US" sz="2000" dirty="0">
              <a:latin typeface="Circe" panose="020B0502020203020203" pitchFamily="34" charset="-52"/>
              <a:cs typeface="Times New Roman" panose="02020603050405020304" pitchFamily="18" charset="0"/>
            </a:endParaRPr>
          </a:p>
          <a:p>
            <a:pPr marL="342900" indent="-342900" algn="just">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The number of hours of subjects in curriculum is presented in ECTS (European Credit Transfer System) credits, which makes it easy to compare it with diplomas of foreign </a:t>
            </a:r>
            <a:r>
              <a:rPr lang="en-US" sz="2000" dirty="0" smtClean="0">
                <a:latin typeface="Circe" panose="020B0502020203020203" pitchFamily="34" charset="-52"/>
                <a:cs typeface="Times New Roman" panose="02020603050405020304" pitchFamily="18" charset="0"/>
              </a:rPr>
              <a:t>universities</a:t>
            </a:r>
            <a:endParaRPr lang="en-US" sz="2000" dirty="0">
              <a:latin typeface="Circe" panose="020B0502020203020203" pitchFamily="34" charset="-52"/>
              <a:cs typeface="Times New Roman" panose="02020603050405020304" pitchFamily="18" charset="0"/>
            </a:endParaRPr>
          </a:p>
          <a:p>
            <a:pPr marL="342900" indent="-342900" algn="just">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European Diploma Supplement is accepted by both Asian and American </a:t>
            </a:r>
            <a:r>
              <a:rPr lang="en-US" sz="2000" dirty="0" smtClean="0">
                <a:latin typeface="Circe" panose="020B0502020203020203" pitchFamily="34" charset="-52"/>
                <a:cs typeface="Times New Roman" panose="02020603050405020304" pitchFamily="18" charset="0"/>
              </a:rPr>
              <a:t>universities</a:t>
            </a:r>
            <a:endParaRPr lang="en-US" sz="2000" dirty="0">
              <a:latin typeface="Circe" panose="020B0502020203020203" pitchFamily="34" charset="-52"/>
              <a:cs typeface="Times New Roman" panose="02020603050405020304" pitchFamily="18" charset="0"/>
            </a:endParaRPr>
          </a:p>
        </p:txBody>
      </p:sp>
      <p:pic>
        <p:nvPicPr>
          <p:cNvPr id="3074" name="Picture 2" descr="http://www.tsi.lv/sites/default/files/editor/Ob_institute/diploma_supplement_label_bez_gada.jpg"/>
          <p:cNvPicPr>
            <a:picLocks noChangeAspect="1" noChangeArrowheads="1"/>
          </p:cNvPicPr>
          <p:nvPr/>
        </p:nvPicPr>
        <p:blipFill rotWithShape="1">
          <a:blip r:embed="rId3">
            <a:extLst>
              <a:ext uri="{28A0092B-C50C-407E-A947-70E740481C1C}">
                <a14:useLocalDpi xmlns:a14="http://schemas.microsoft.com/office/drawing/2010/main" val="0"/>
              </a:ext>
            </a:extLst>
          </a:blip>
          <a:srcRect b="13689"/>
          <a:stretch/>
        </p:blipFill>
        <p:spPr bwMode="auto">
          <a:xfrm>
            <a:off x="677095" y="1385937"/>
            <a:ext cx="2728685" cy="3646496"/>
          </a:xfrm>
          <a:prstGeom prst="roundRect">
            <a:avLst>
              <a:gd name="adj" fmla="val 8594"/>
            </a:avLst>
          </a:prstGeom>
          <a:solidFill>
            <a:srgbClr val="FFFFFF">
              <a:shade val="85000"/>
            </a:srgbClr>
          </a:solidFill>
          <a:ln>
            <a:noFill/>
          </a:ln>
          <a:effectLst/>
          <a:extLst/>
        </p:spPr>
      </p:pic>
      <p:cxnSp>
        <p:nvCxnSpPr>
          <p:cNvPr id="3" name="Прямая соединительная линия 2"/>
          <p:cNvCxnSpPr/>
          <p:nvPr/>
        </p:nvCxnSpPr>
        <p:spPr>
          <a:xfrm>
            <a:off x="556591" y="916608"/>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Прямоугольник с двумя скругленными соседними углами 10"/>
          <p:cNvSpPr/>
          <p:nvPr/>
        </p:nvSpPr>
        <p:spPr>
          <a:xfrm>
            <a:off x="0" y="6663559"/>
            <a:ext cx="12192000" cy="204951"/>
          </a:xfrm>
          <a:prstGeom prst="round2SameRect">
            <a:avLst>
              <a:gd name="adj1" fmla="val 0"/>
              <a:gd name="adj2" fmla="val 0"/>
            </a:avLst>
          </a:prstGeom>
          <a:solidFill>
            <a:srgbClr val="0089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04875">
              <a:tabLst>
                <a:tab pos="11752263" algn="l"/>
              </a:tabLst>
            </a:pPr>
            <a:r>
              <a:rPr lang="ru-RU" sz="700" dirty="0">
                <a:ln w="22225">
                  <a:noFill/>
                  <a:prstDash val="solid"/>
                </a:ln>
                <a:solidFill>
                  <a:schemeClr val="bg1"/>
                </a:solidFill>
                <a:latin typeface="Montserrat ExtraBold" panose="00000900000000000000" pitchFamily="50" charset="-52"/>
                <a:ea typeface="Arial Unicode MS" panose="020B0604020202020204" pitchFamily="34" charset="-128"/>
                <a:cs typeface="Arial Unicode MS" panose="020B0604020202020204" pitchFamily="34" charset="-128"/>
              </a:rPr>
              <a:t>     </a:t>
            </a:r>
            <a:r>
              <a:rPr lang="en-US" sz="7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DON STATE TECHNICAL UNIVERSITY                                                                                                                                                                                                                                                                                                                                                                                      </a:t>
            </a:r>
            <a:r>
              <a:rPr lang="en-US"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rPr>
              <a:t>www.donstu.ru</a:t>
            </a:r>
            <a:endParaRPr lang="ru-RU"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51707120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24511" y="862717"/>
            <a:ext cx="1210734" cy="523220"/>
          </a:xfrm>
          <a:prstGeom prst="rect">
            <a:avLst/>
          </a:prstGeom>
        </p:spPr>
        <p:txBody>
          <a:bodyPr wrap="square">
            <a:spAutoFit/>
          </a:bodyPr>
          <a:lstStyle/>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ДОНСКОЙ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ГОСУДАРСТВЕННЫЙ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 ТЕХНИЧЕСКИЙ </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УНИВЕРСИТЕТ</a:t>
            </a:r>
          </a:p>
        </p:txBody>
      </p:sp>
      <p:sp>
        <p:nvSpPr>
          <p:cNvPr id="10" name="TextBox 9"/>
          <p:cNvSpPr txBox="1"/>
          <p:nvPr/>
        </p:nvSpPr>
        <p:spPr>
          <a:xfrm>
            <a:off x="457269" y="371349"/>
            <a:ext cx="11350487" cy="523220"/>
          </a:xfrm>
          <a:prstGeom prst="rect">
            <a:avLst/>
          </a:prstGeom>
          <a:noFill/>
        </p:spPr>
        <p:txBody>
          <a:bodyPr wrap="square" rtlCol="0">
            <a:spAutoFit/>
          </a:bodyPr>
          <a:lstStyle/>
          <a:p>
            <a:r>
              <a:rPr lang="en-US" sz="28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EUROPEAN DIPLOMA SUPPLEMENT</a:t>
            </a:r>
          </a:p>
        </p:txBody>
      </p:sp>
      <p:sp>
        <p:nvSpPr>
          <p:cNvPr id="57" name="Равнобедренный треугольник 56"/>
          <p:cNvSpPr/>
          <p:nvPr/>
        </p:nvSpPr>
        <p:spPr>
          <a:xfrm rot="10800000">
            <a:off x="10630100" y="6568845"/>
            <a:ext cx="490889" cy="214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737113" y="1269194"/>
            <a:ext cx="7792278" cy="461665"/>
          </a:xfrm>
          <a:prstGeom prst="rect">
            <a:avLst/>
          </a:prstGeom>
        </p:spPr>
        <p:txBody>
          <a:bodyPr wrap="square">
            <a:spAutoFit/>
          </a:bodyPr>
          <a:lstStyle/>
          <a:p>
            <a:pPr algn="ctr"/>
            <a:r>
              <a:rPr lang="en-US" sz="2400" b="1" dirty="0" smtClean="0">
                <a:solidFill>
                  <a:srgbClr val="0089D3"/>
                </a:solidFill>
                <a:latin typeface="Montserrat ExtraBold" panose="00000900000000000000" pitchFamily="2" charset="-52"/>
                <a:cs typeface="Times New Roman" panose="02020603050405020304" pitchFamily="18" charset="0"/>
              </a:rPr>
              <a:t>EUROPEAN DIPLOMA SUPPLEMENT</a:t>
            </a:r>
            <a:endParaRPr lang="ru-RU" sz="2400" b="1" dirty="0">
              <a:solidFill>
                <a:srgbClr val="0089D3"/>
              </a:solidFill>
              <a:latin typeface="Montserrat ExtraBold" panose="00000900000000000000" pitchFamily="2" charset="-52"/>
              <a:cs typeface="Times New Roman" panose="02020603050405020304" pitchFamily="18" charset="0"/>
            </a:endParaRPr>
          </a:p>
        </p:txBody>
      </p:sp>
      <p:sp>
        <p:nvSpPr>
          <p:cNvPr id="8" name="Прямоугольник 7"/>
          <p:cNvSpPr/>
          <p:nvPr/>
        </p:nvSpPr>
        <p:spPr>
          <a:xfrm>
            <a:off x="4281713" y="1884492"/>
            <a:ext cx="6988818" cy="2092881"/>
          </a:xfrm>
          <a:prstGeom prst="rect">
            <a:avLst/>
          </a:prstGeom>
        </p:spPr>
        <p:txBody>
          <a:bodyPr wrap="square">
            <a:spAutoFit/>
          </a:bodyPr>
          <a:lstStyle/>
          <a:p>
            <a:pPr marL="342900" indent="-342900" algn="just">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The result of more than 20 years of work by UNESCO and the Council of Europe together with leading European </a:t>
            </a:r>
            <a:r>
              <a:rPr lang="en-US" sz="2000" dirty="0" smtClean="0">
                <a:latin typeface="Circe" panose="020B0502020203020203" pitchFamily="34" charset="-52"/>
                <a:cs typeface="Times New Roman" panose="02020603050405020304" pitchFamily="18" charset="0"/>
              </a:rPr>
              <a:t>universities</a:t>
            </a:r>
            <a:endParaRPr lang="en-US" sz="2000" dirty="0">
              <a:latin typeface="Circe" panose="020B0502020203020203" pitchFamily="34" charset="-52"/>
              <a:cs typeface="Times New Roman" panose="02020603050405020304" pitchFamily="18" charset="0"/>
            </a:endParaRPr>
          </a:p>
          <a:p>
            <a:pPr marL="342900" indent="-342900" algn="just">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As a result, a single document was developed that now allows to unify information about education and received professional </a:t>
            </a:r>
            <a:r>
              <a:rPr lang="en-US" sz="2000" dirty="0" smtClean="0">
                <a:latin typeface="Circe" panose="020B0502020203020203" pitchFamily="34" charset="-52"/>
                <a:cs typeface="Times New Roman" panose="02020603050405020304" pitchFamily="18" charset="0"/>
              </a:rPr>
              <a:t>competencies</a:t>
            </a:r>
            <a:endParaRPr lang="en-US" sz="2000" dirty="0">
              <a:latin typeface="Circe" panose="020B0502020203020203" pitchFamily="34" charset="-52"/>
              <a:cs typeface="Times New Roman" panose="02020603050405020304" pitchFamily="18" charset="0"/>
            </a:endParaRPr>
          </a:p>
        </p:txBody>
      </p:sp>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1713" y="4314864"/>
            <a:ext cx="6988818" cy="2140079"/>
          </a:xfrm>
          <a:prstGeom prst="rect">
            <a:avLst/>
          </a:prstGeom>
          <a:ln>
            <a:noFill/>
          </a:ln>
          <a:effectLst/>
        </p:spPr>
      </p:pic>
      <p:pic>
        <p:nvPicPr>
          <p:cNvPr id="2" name="Picture 2" descr="https://pp.userapi.com/c636427/v636427329/4abeb/-v8H9F6PUb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57" y="1402256"/>
            <a:ext cx="2912608" cy="2912608"/>
          </a:xfrm>
          <a:prstGeom prst="rect">
            <a:avLst/>
          </a:prstGeom>
          <a:ln>
            <a:noFill/>
          </a:ln>
          <a:effectLst/>
          <a:extLst>
            <a:ext uri="{909E8E84-426E-40DD-AFC4-6F175D3DCCD1}">
              <a14:hiddenFill xmlns:a14="http://schemas.microsoft.com/office/drawing/2010/main">
                <a:solidFill>
                  <a:srgbClr val="FFFFFF"/>
                </a:solidFill>
              </a14:hiddenFill>
            </a:ext>
          </a:extLst>
        </p:spPr>
      </p:pic>
      <p:cxnSp>
        <p:nvCxnSpPr>
          <p:cNvPr id="20" name="Прямая соединительная линия 19"/>
          <p:cNvCxnSpPr/>
          <p:nvPr/>
        </p:nvCxnSpPr>
        <p:spPr>
          <a:xfrm>
            <a:off x="556591" y="916608"/>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Прямоугольник с двумя скругленными соседними углами 10"/>
          <p:cNvSpPr/>
          <p:nvPr/>
        </p:nvSpPr>
        <p:spPr>
          <a:xfrm>
            <a:off x="0" y="6663559"/>
            <a:ext cx="12192000" cy="204951"/>
          </a:xfrm>
          <a:prstGeom prst="round2SameRect">
            <a:avLst>
              <a:gd name="adj1" fmla="val 0"/>
              <a:gd name="adj2" fmla="val 0"/>
            </a:avLst>
          </a:prstGeom>
          <a:solidFill>
            <a:srgbClr val="0089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04875">
              <a:tabLst>
                <a:tab pos="11752263" algn="l"/>
              </a:tabLst>
            </a:pPr>
            <a:r>
              <a:rPr lang="ru-RU" sz="700" dirty="0">
                <a:ln w="22225">
                  <a:noFill/>
                  <a:prstDash val="solid"/>
                </a:ln>
                <a:solidFill>
                  <a:schemeClr val="bg1"/>
                </a:solidFill>
                <a:latin typeface="Montserrat ExtraBold" panose="00000900000000000000" pitchFamily="50" charset="-52"/>
                <a:ea typeface="Arial Unicode MS" panose="020B0604020202020204" pitchFamily="34" charset="-128"/>
                <a:cs typeface="Arial Unicode MS" panose="020B0604020202020204" pitchFamily="34" charset="-128"/>
              </a:rPr>
              <a:t>     </a:t>
            </a:r>
            <a:r>
              <a:rPr lang="en-US" sz="7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DON STATE TECHNICAL UNIVERSITY                                                                                                                                                                                                                                                                                                                                                                                      </a:t>
            </a:r>
            <a:r>
              <a:rPr lang="en-US"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rPr>
              <a:t>www.donstu.ru</a:t>
            </a:r>
            <a:endParaRPr lang="ru-RU"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4557434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24511" y="862717"/>
            <a:ext cx="1210734" cy="523220"/>
          </a:xfrm>
          <a:prstGeom prst="rect">
            <a:avLst/>
          </a:prstGeom>
        </p:spPr>
        <p:txBody>
          <a:bodyPr wrap="square">
            <a:spAutoFit/>
          </a:bodyPr>
          <a:lstStyle/>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ДОНСКОЙ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ГОСУДАРСТВЕННЫЙ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 ТЕХНИЧЕСКИЙ </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УНИВЕРСИТЕТ</a:t>
            </a:r>
          </a:p>
        </p:txBody>
      </p:sp>
      <p:sp>
        <p:nvSpPr>
          <p:cNvPr id="57" name="Равнобедренный треугольник 56"/>
          <p:cNvSpPr/>
          <p:nvPr/>
        </p:nvSpPr>
        <p:spPr>
          <a:xfrm rot="10800000">
            <a:off x="10630100" y="6568845"/>
            <a:ext cx="490889" cy="214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794232" y="956775"/>
            <a:ext cx="10326757" cy="707886"/>
          </a:xfrm>
          <a:prstGeom prst="rect">
            <a:avLst/>
          </a:prstGeom>
        </p:spPr>
        <p:txBody>
          <a:bodyPr wrap="square">
            <a:spAutoFit/>
          </a:bodyPr>
          <a:lstStyle/>
          <a:p>
            <a:pPr algn="ctr"/>
            <a:r>
              <a:rPr lang="en-US" sz="2000" b="1" dirty="0" smtClean="0">
                <a:solidFill>
                  <a:srgbClr val="0089D3"/>
                </a:solidFill>
                <a:latin typeface="Montserrat ExtraBold" panose="00000900000000000000" pitchFamily="2" charset="-52"/>
                <a:cs typeface="Times New Roman" panose="02020603050405020304" pitchFamily="18" charset="0"/>
              </a:rPr>
              <a:t>HOW DOES THE EUROPEAN DIPLOMA SUPPLEMENT CORRELATES WITH RUSSIAN EDUCATION DOCUMENTS?</a:t>
            </a:r>
            <a:endParaRPr lang="en-US" sz="2000" b="1" dirty="0">
              <a:solidFill>
                <a:srgbClr val="0089D3"/>
              </a:solidFill>
              <a:latin typeface="Montserrat ExtraBold" panose="00000900000000000000" pitchFamily="2" charset="-52"/>
              <a:cs typeface="Times New Roman" panose="02020603050405020304" pitchFamily="18" charset="0"/>
            </a:endParaRPr>
          </a:p>
        </p:txBody>
      </p:sp>
      <p:sp>
        <p:nvSpPr>
          <p:cNvPr id="8" name="Прямоугольник 7"/>
          <p:cNvSpPr/>
          <p:nvPr/>
        </p:nvSpPr>
        <p:spPr>
          <a:xfrm>
            <a:off x="4057546" y="1877305"/>
            <a:ext cx="7471845" cy="4678204"/>
          </a:xfrm>
          <a:prstGeom prst="rect">
            <a:avLst/>
          </a:prstGeom>
        </p:spPr>
        <p:txBody>
          <a:bodyPr wrap="square">
            <a:spAutoFit/>
          </a:bodyPr>
          <a:lstStyle/>
          <a:p>
            <a:pPr marL="342900" indent="-342900"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It is issued in English, which makes it understandable to </a:t>
            </a:r>
            <a:r>
              <a:rPr lang="en-US" dirty="0" smtClean="0">
                <a:latin typeface="Circe" panose="020B0502020203020203" pitchFamily="34" charset="-52"/>
                <a:cs typeface="Times New Roman" panose="02020603050405020304" pitchFamily="18" charset="0"/>
              </a:rPr>
              <a:t>foreigners</a:t>
            </a:r>
          </a:p>
          <a:p>
            <a:pPr marL="342900" indent="-342900" algn="just">
              <a:buClr>
                <a:srgbClr val="0089D3"/>
              </a:buClr>
              <a:buFont typeface="Arial" panose="020B0604020202020204" pitchFamily="34" charset="0"/>
              <a:buChar char="•"/>
            </a:pPr>
            <a:endParaRPr lang="en-US" sz="800" dirty="0">
              <a:latin typeface="Circe" panose="020B0502020203020203" pitchFamily="34" charset="-52"/>
              <a:cs typeface="Times New Roman" panose="02020603050405020304" pitchFamily="18" charset="0"/>
            </a:endParaRPr>
          </a:p>
          <a:p>
            <a:pPr marL="342900" indent="-342900"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It allows to understand subjects and exact period of the graduate’s study, his or her results and qualifications obtained at the end </a:t>
            </a:r>
            <a:r>
              <a:rPr lang="en-US" dirty="0" smtClean="0">
                <a:latin typeface="Circe" panose="020B0502020203020203" pitchFamily="34" charset="-52"/>
                <a:cs typeface="Times New Roman" panose="02020603050405020304" pitchFamily="18" charset="0"/>
              </a:rPr>
              <a:t>                                 of training</a:t>
            </a:r>
          </a:p>
          <a:p>
            <a:pPr marL="342900" indent="-342900" algn="just">
              <a:buClr>
                <a:srgbClr val="0089D3"/>
              </a:buClr>
              <a:buFont typeface="Arial" panose="020B0604020202020204" pitchFamily="34" charset="0"/>
              <a:buChar char="•"/>
            </a:pPr>
            <a:endParaRPr lang="en-US" sz="800" dirty="0">
              <a:latin typeface="Circe" panose="020B0502020203020203" pitchFamily="34" charset="-52"/>
              <a:cs typeface="Times New Roman" panose="02020603050405020304" pitchFamily="18" charset="0"/>
            </a:endParaRPr>
          </a:p>
          <a:p>
            <a:pPr marL="342900" indent="-342900"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The number of training hours is given in European units ("credits</a:t>
            </a:r>
            <a:r>
              <a:rPr lang="en-US" dirty="0" smtClean="0">
                <a:latin typeface="Circe" panose="020B0502020203020203" pitchFamily="34" charset="-52"/>
                <a:cs typeface="Times New Roman" panose="02020603050405020304" pitchFamily="18" charset="0"/>
              </a:rPr>
              <a:t>")</a:t>
            </a:r>
          </a:p>
          <a:p>
            <a:pPr marL="342900" indent="-342900" algn="just">
              <a:buClr>
                <a:srgbClr val="0089D3"/>
              </a:buClr>
              <a:buFont typeface="Arial" panose="020B0604020202020204" pitchFamily="34" charset="0"/>
              <a:buChar char="•"/>
            </a:pPr>
            <a:endParaRPr lang="en-US" sz="800" dirty="0">
              <a:latin typeface="Circe" panose="020B0502020203020203" pitchFamily="34" charset="-52"/>
              <a:cs typeface="Times New Roman" panose="02020603050405020304" pitchFamily="18" charset="0"/>
            </a:endParaRPr>
          </a:p>
          <a:p>
            <a:pPr marL="342900" indent="-342900"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Russian grades are transferred to their European counterparts </a:t>
            </a:r>
            <a:r>
              <a:rPr lang="en-US" dirty="0" smtClean="0">
                <a:latin typeface="Circe" panose="020B0502020203020203" pitchFamily="34" charset="-52"/>
                <a:cs typeface="Times New Roman" panose="02020603050405020304" pitchFamily="18" charset="0"/>
              </a:rPr>
              <a:t>                    (</a:t>
            </a:r>
            <a:r>
              <a:rPr lang="en-US" dirty="0">
                <a:latin typeface="Circe" panose="020B0502020203020203" pitchFamily="34" charset="-52"/>
                <a:cs typeface="Times New Roman" panose="02020603050405020304" pitchFamily="18" charset="0"/>
              </a:rPr>
              <a:t>from A to F</a:t>
            </a:r>
            <a:r>
              <a:rPr lang="en-US" dirty="0" smtClean="0">
                <a:latin typeface="Circe" panose="020B0502020203020203" pitchFamily="34" charset="-52"/>
                <a:cs typeface="Times New Roman" panose="02020603050405020304" pitchFamily="18" charset="0"/>
              </a:rPr>
              <a:t>)</a:t>
            </a:r>
          </a:p>
          <a:p>
            <a:pPr marL="342900" indent="-342900" algn="just">
              <a:buClr>
                <a:srgbClr val="0089D3"/>
              </a:buClr>
              <a:buFont typeface="Arial" panose="020B0604020202020204" pitchFamily="34" charset="0"/>
              <a:buChar char="•"/>
            </a:pPr>
            <a:endParaRPr lang="en-US" sz="800" dirty="0">
              <a:latin typeface="Circe" panose="020B0502020203020203" pitchFamily="34" charset="-52"/>
              <a:cs typeface="Times New Roman" panose="02020603050405020304" pitchFamily="18" charset="0"/>
            </a:endParaRPr>
          </a:p>
          <a:p>
            <a:pPr marL="342900" indent="-342900"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There is information about the average grade of the graduate, the name of all course projects, works, internships, academic mobility, his or her academic and professional </a:t>
            </a:r>
            <a:r>
              <a:rPr lang="en-US" dirty="0" smtClean="0">
                <a:latin typeface="Circe" panose="020B0502020203020203" pitchFamily="34" charset="-52"/>
                <a:cs typeface="Times New Roman" panose="02020603050405020304" pitchFamily="18" charset="0"/>
              </a:rPr>
              <a:t>rights</a:t>
            </a:r>
          </a:p>
          <a:p>
            <a:pPr marL="342900" indent="-342900" algn="just">
              <a:buClr>
                <a:srgbClr val="0089D3"/>
              </a:buClr>
              <a:buFont typeface="Arial" panose="020B0604020202020204" pitchFamily="34" charset="0"/>
              <a:buChar char="•"/>
            </a:pPr>
            <a:endParaRPr lang="en-US" sz="800" dirty="0">
              <a:latin typeface="Circe" panose="020B0502020203020203" pitchFamily="34" charset="-52"/>
              <a:cs typeface="Times New Roman" panose="02020603050405020304" pitchFamily="18" charset="0"/>
            </a:endParaRPr>
          </a:p>
          <a:p>
            <a:pPr marL="342900" indent="-342900"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Comprehensive information about DSTU and Russian education system is </a:t>
            </a:r>
            <a:r>
              <a:rPr lang="en-US" dirty="0" smtClean="0">
                <a:latin typeface="Circe" panose="020B0502020203020203" pitchFamily="34" charset="-52"/>
                <a:cs typeface="Times New Roman" panose="02020603050405020304" pitchFamily="18" charset="0"/>
              </a:rPr>
              <a:t>provided</a:t>
            </a:r>
          </a:p>
          <a:p>
            <a:pPr algn="just">
              <a:buClr>
                <a:srgbClr val="0089D3"/>
              </a:buClr>
            </a:pPr>
            <a:r>
              <a:rPr lang="ru-RU" sz="1600" dirty="0">
                <a:latin typeface="Circe" panose="020B0502020203020203" pitchFamily="34" charset="-52"/>
                <a:cs typeface="Times New Roman" panose="02020603050405020304" pitchFamily="18" charset="0"/>
              </a:rPr>
              <a:t/>
            </a:r>
            <a:br>
              <a:rPr lang="ru-RU" sz="1600" dirty="0">
                <a:latin typeface="Circe" panose="020B0502020203020203" pitchFamily="34" charset="-52"/>
                <a:cs typeface="Times New Roman" panose="02020603050405020304" pitchFamily="18" charset="0"/>
              </a:rPr>
            </a:br>
            <a:endParaRPr lang="ru-RU" sz="1600" dirty="0">
              <a:latin typeface="Circe" panose="020B0502020203020203" pitchFamily="34" charset="-52"/>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90" y="1950938"/>
            <a:ext cx="3319671" cy="2551311"/>
          </a:xfrm>
          <a:prstGeom prst="rect">
            <a:avLst/>
          </a:prstGeom>
          <a:ln>
            <a:noFill/>
          </a:ln>
          <a:effectLst/>
        </p:spPr>
      </p:pic>
      <p:sp>
        <p:nvSpPr>
          <p:cNvPr id="19" name="TextBox 18"/>
          <p:cNvSpPr txBox="1"/>
          <p:nvPr/>
        </p:nvSpPr>
        <p:spPr>
          <a:xfrm>
            <a:off x="457269" y="371349"/>
            <a:ext cx="11350487" cy="523220"/>
          </a:xfrm>
          <a:prstGeom prst="rect">
            <a:avLst/>
          </a:prstGeom>
          <a:noFill/>
        </p:spPr>
        <p:txBody>
          <a:bodyPr wrap="square" rtlCol="0">
            <a:spAutoFit/>
          </a:bodyPr>
          <a:lstStyle/>
          <a:p>
            <a:r>
              <a:rPr lang="en-US" sz="28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EUROPEAN DIPLOMA SUPPLEMENT</a:t>
            </a:r>
          </a:p>
        </p:txBody>
      </p:sp>
      <p:cxnSp>
        <p:nvCxnSpPr>
          <p:cNvPr id="20" name="Прямая соединительная линия 19"/>
          <p:cNvCxnSpPr/>
          <p:nvPr/>
        </p:nvCxnSpPr>
        <p:spPr>
          <a:xfrm>
            <a:off x="556591" y="916608"/>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Прямоугольник с двумя скругленными соседними углами 9"/>
          <p:cNvSpPr/>
          <p:nvPr/>
        </p:nvSpPr>
        <p:spPr>
          <a:xfrm>
            <a:off x="0" y="6663559"/>
            <a:ext cx="12192000" cy="204951"/>
          </a:xfrm>
          <a:prstGeom prst="round2SameRect">
            <a:avLst>
              <a:gd name="adj1" fmla="val 0"/>
              <a:gd name="adj2" fmla="val 0"/>
            </a:avLst>
          </a:prstGeom>
          <a:solidFill>
            <a:srgbClr val="0089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04875">
              <a:tabLst>
                <a:tab pos="11752263" algn="l"/>
              </a:tabLst>
            </a:pPr>
            <a:r>
              <a:rPr lang="ru-RU" sz="700" dirty="0">
                <a:ln w="22225">
                  <a:noFill/>
                  <a:prstDash val="solid"/>
                </a:ln>
                <a:solidFill>
                  <a:schemeClr val="bg1"/>
                </a:solidFill>
                <a:latin typeface="Montserrat ExtraBold" panose="00000900000000000000" pitchFamily="50" charset="-52"/>
                <a:ea typeface="Arial Unicode MS" panose="020B0604020202020204" pitchFamily="34" charset="-128"/>
                <a:cs typeface="Arial Unicode MS" panose="020B0604020202020204" pitchFamily="34" charset="-128"/>
              </a:rPr>
              <a:t>     </a:t>
            </a:r>
            <a:r>
              <a:rPr lang="en-US" sz="7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DON STATE TECHNICAL UNIVERSITY                                                                                                                                                                                                                                                                                                                                                                                      </a:t>
            </a:r>
            <a:r>
              <a:rPr lang="en-US"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rPr>
              <a:t>www.donstu.ru</a:t>
            </a:r>
            <a:endParaRPr lang="ru-RU"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1706948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24511" y="862717"/>
            <a:ext cx="1210734" cy="523220"/>
          </a:xfrm>
          <a:prstGeom prst="rect">
            <a:avLst/>
          </a:prstGeom>
        </p:spPr>
        <p:txBody>
          <a:bodyPr wrap="square">
            <a:spAutoFit/>
          </a:bodyPr>
          <a:lstStyle/>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ДОНСКОЙ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ГОСУДАРСТВЕННЫЙ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 ТЕХНИЧЕСКИЙ </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УНИВЕРСИТЕТ</a:t>
            </a:r>
          </a:p>
        </p:txBody>
      </p:sp>
      <p:sp>
        <p:nvSpPr>
          <p:cNvPr id="10" name="TextBox 9"/>
          <p:cNvSpPr txBox="1"/>
          <p:nvPr/>
        </p:nvSpPr>
        <p:spPr>
          <a:xfrm>
            <a:off x="449998" y="325736"/>
            <a:ext cx="10670991" cy="954107"/>
          </a:xfrm>
          <a:prstGeom prst="rect">
            <a:avLst/>
          </a:prstGeom>
          <a:noFill/>
        </p:spPr>
        <p:txBody>
          <a:bodyPr wrap="square" rtlCol="0">
            <a:spAutoFit/>
          </a:bodyPr>
          <a:lstStyle/>
          <a:p>
            <a:r>
              <a:rPr lang="en-US" sz="2800" b="1" dirty="0" smtClean="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EUROPEAN DIPLOMA SUPPLEMENT</a:t>
            </a:r>
            <a:endParaRPr lang="ru-RU" sz="2800" b="1" dirty="0" smtClean="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endParaRPr>
          </a:p>
          <a:p>
            <a:pPr indent="355600"/>
            <a:endParaRPr lang="ru-RU" sz="28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endParaRPr>
          </a:p>
        </p:txBody>
      </p:sp>
      <p:sp>
        <p:nvSpPr>
          <p:cNvPr id="57" name="Равнобедренный треугольник 56"/>
          <p:cNvSpPr/>
          <p:nvPr/>
        </p:nvSpPr>
        <p:spPr>
          <a:xfrm rot="10800000">
            <a:off x="10630100" y="6568845"/>
            <a:ext cx="490889" cy="214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57510" y="1062186"/>
            <a:ext cx="10972800" cy="400110"/>
          </a:xfrm>
          <a:prstGeom prst="rect">
            <a:avLst/>
          </a:prstGeom>
        </p:spPr>
        <p:txBody>
          <a:bodyPr wrap="square">
            <a:spAutoFit/>
          </a:bodyPr>
          <a:lstStyle/>
          <a:p>
            <a:pPr algn="ctr"/>
            <a:r>
              <a:rPr lang="en-US" sz="2000" b="1" dirty="0" smtClean="0">
                <a:solidFill>
                  <a:srgbClr val="0089D3"/>
                </a:solidFill>
                <a:latin typeface="Montserrat ExtraBold" panose="00000900000000000000" pitchFamily="2" charset="-52"/>
                <a:cs typeface="Times New Roman" panose="02020603050405020304" pitchFamily="18" charset="0"/>
              </a:rPr>
              <a:t>HAVING THIS SUPPLEMENT YOU CAN: </a:t>
            </a:r>
            <a:endParaRPr lang="en-US" sz="2000" b="1" dirty="0">
              <a:solidFill>
                <a:srgbClr val="0089D3"/>
              </a:solidFill>
              <a:latin typeface="Montserrat ExtraBold" panose="00000900000000000000" pitchFamily="2" charset="-52"/>
              <a:cs typeface="Times New Roman" panose="02020603050405020304" pitchFamily="18" charset="0"/>
            </a:endParaRPr>
          </a:p>
        </p:txBody>
      </p:sp>
      <p:sp>
        <p:nvSpPr>
          <p:cNvPr id="8" name="Прямоугольник 7"/>
          <p:cNvSpPr/>
          <p:nvPr/>
        </p:nvSpPr>
        <p:spPr>
          <a:xfrm>
            <a:off x="556590" y="1643084"/>
            <a:ext cx="10972801" cy="1631216"/>
          </a:xfrm>
          <a:prstGeom prst="rect">
            <a:avLst/>
          </a:prstGeom>
        </p:spPr>
        <p:txBody>
          <a:bodyPr wrap="square">
            <a:spAutoFit/>
          </a:bodyPr>
          <a:lstStyle/>
          <a:p>
            <a:pPr marL="342900" indent="-342900">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continue studying abroad with the transfer of </a:t>
            </a:r>
            <a:r>
              <a:rPr lang="en-US" sz="2000" dirty="0" smtClean="0">
                <a:latin typeface="Circe" panose="020B0502020203020203" pitchFamily="34" charset="-52"/>
                <a:cs typeface="Times New Roman" panose="02020603050405020304" pitchFamily="18" charset="0"/>
              </a:rPr>
              <a:t>disciplines</a:t>
            </a:r>
          </a:p>
          <a:p>
            <a:pPr marL="342900" indent="-342900">
              <a:buClr>
                <a:srgbClr val="0089D3"/>
              </a:buClr>
              <a:buFont typeface="Arial" panose="020B0604020202020204" pitchFamily="34" charset="0"/>
              <a:buChar char="•"/>
            </a:pPr>
            <a:endParaRPr lang="en-US" sz="1000" dirty="0">
              <a:latin typeface="Circe" panose="020B0502020203020203" pitchFamily="34" charset="-52"/>
              <a:cs typeface="Times New Roman" panose="02020603050405020304" pitchFamily="18" charset="0"/>
            </a:endParaRPr>
          </a:p>
          <a:p>
            <a:pPr marL="342900" indent="-342900">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get a job abroad under an accelerated qualification recognition </a:t>
            </a:r>
            <a:r>
              <a:rPr lang="en-US" sz="2000" dirty="0" smtClean="0">
                <a:latin typeface="Circe" panose="020B0502020203020203" pitchFamily="34" charset="-52"/>
                <a:cs typeface="Times New Roman" panose="02020603050405020304" pitchFamily="18" charset="0"/>
              </a:rPr>
              <a:t>procedure</a:t>
            </a:r>
          </a:p>
          <a:p>
            <a:pPr marL="342900" indent="-342900">
              <a:buClr>
                <a:srgbClr val="0089D3"/>
              </a:buClr>
              <a:buFont typeface="Arial" panose="020B0604020202020204" pitchFamily="34" charset="0"/>
              <a:buChar char="•"/>
            </a:pPr>
            <a:endParaRPr lang="en-US" sz="1000" dirty="0">
              <a:latin typeface="Circe" panose="020B0502020203020203" pitchFamily="34" charset="-52"/>
              <a:cs typeface="Times New Roman" panose="02020603050405020304" pitchFamily="18" charset="0"/>
            </a:endParaRPr>
          </a:p>
          <a:p>
            <a:pPr marL="342900" indent="-342900">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get a job in a foreign company that has a representative office in Russia, also under the accelerated procedure of recognition of qualifications</a:t>
            </a:r>
            <a:endParaRPr lang="en-US" sz="2000" dirty="0">
              <a:latin typeface="Circe" panose="020B0502020203020203" pitchFamily="34" charset="-52"/>
              <a:cs typeface="Times New Roman" panose="02020603050405020304" pitchFamily="18" charset="0"/>
            </a:endParaRPr>
          </a:p>
        </p:txBody>
      </p:sp>
      <p:sp>
        <p:nvSpPr>
          <p:cNvPr id="2" name="Прямоугольник 1"/>
          <p:cNvSpPr/>
          <p:nvPr/>
        </p:nvSpPr>
        <p:spPr>
          <a:xfrm>
            <a:off x="3806688" y="3828173"/>
            <a:ext cx="7722704" cy="2369880"/>
          </a:xfrm>
          <a:prstGeom prst="rect">
            <a:avLst/>
          </a:prstGeom>
        </p:spPr>
        <p:txBody>
          <a:bodyPr wrap="square">
            <a:spAutoFit/>
          </a:bodyPr>
          <a:lstStyle/>
          <a:p>
            <a:pPr marL="179388" indent="-179388" algn="jus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a personal document that describes the nature, essence, level, context, content and status of the training that was successfully completed by the one who was awarded the main diploma to which the Application </a:t>
            </a:r>
            <a:r>
              <a:rPr lang="en-US" sz="2000" dirty="0" smtClean="0">
                <a:latin typeface="Circe" panose="020B0502020203020203" pitchFamily="34" charset="-52"/>
                <a:cs typeface="Times New Roman" panose="02020603050405020304" pitchFamily="18" charset="0"/>
              </a:rPr>
              <a:t>relates</a:t>
            </a:r>
          </a:p>
          <a:p>
            <a:pPr marL="179388" indent="-179388" algn="just">
              <a:buClr>
                <a:srgbClr val="0089D3"/>
              </a:buClr>
              <a:buFont typeface="Arial" panose="020B0604020202020204" pitchFamily="34" charset="0"/>
              <a:buChar char="•"/>
            </a:pPr>
            <a:endParaRPr lang="en-US" sz="800" dirty="0" smtClean="0">
              <a:latin typeface="Circe" panose="020B0502020203020203" pitchFamily="34" charset="-52"/>
              <a:cs typeface="Times New Roman" panose="02020603050405020304" pitchFamily="18" charset="0"/>
            </a:endParaRPr>
          </a:p>
          <a:p>
            <a:pPr marL="179388" indent="-179388" algn="just">
              <a:buClr>
                <a:srgbClr val="0089D3"/>
              </a:buClr>
              <a:buFont typeface="Arial" panose="020B0604020202020204" pitchFamily="34" charset="0"/>
              <a:buChar char="•"/>
            </a:pPr>
            <a:r>
              <a:rPr lang="en-US" sz="2000" dirty="0" smtClean="0">
                <a:latin typeface="Circe" panose="020B0502020203020203" pitchFamily="34" charset="-52"/>
                <a:cs typeface="Times New Roman" panose="02020603050405020304" pitchFamily="18" charset="0"/>
              </a:rPr>
              <a:t>it </a:t>
            </a:r>
            <a:r>
              <a:rPr lang="en-US" sz="2000" dirty="0">
                <a:latin typeface="Circe" panose="020B0502020203020203" pitchFamily="34" charset="-52"/>
                <a:cs typeface="Times New Roman" panose="02020603050405020304" pitchFamily="18" charset="0"/>
              </a:rPr>
              <a:t>does not substitute </a:t>
            </a:r>
            <a:r>
              <a:rPr lang="en-US" sz="2000" dirty="0" err="1">
                <a:latin typeface="Circe" panose="020B0502020203020203" pitchFamily="34" charset="-52"/>
                <a:cs typeface="Times New Roman" panose="02020603050405020304" pitchFamily="18" charset="0"/>
              </a:rPr>
              <a:t>fot</a:t>
            </a:r>
            <a:r>
              <a:rPr lang="en-US" sz="2000" dirty="0">
                <a:latin typeface="Circe" panose="020B0502020203020203" pitchFamily="34" charset="-52"/>
                <a:cs typeface="Times New Roman" panose="02020603050405020304" pitchFamily="18" charset="0"/>
              </a:rPr>
              <a:t> the main diploma and does not give the right to formal recognition of the original diploma by the academic authorities of other </a:t>
            </a:r>
            <a:r>
              <a:rPr lang="en-US" sz="2000" dirty="0" smtClean="0">
                <a:latin typeface="Circe" panose="020B0502020203020203" pitchFamily="34" charset="-52"/>
                <a:cs typeface="Times New Roman" panose="02020603050405020304" pitchFamily="18" charset="0"/>
              </a:rPr>
              <a:t>countries</a:t>
            </a:r>
            <a:endParaRPr lang="en-US" sz="2000" dirty="0">
              <a:latin typeface="Circe" panose="020B0502020203020203" pitchFamily="34" charset="-52"/>
              <a:cs typeface="Times New Roman" panose="02020603050405020304" pitchFamily="18" charset="0"/>
            </a:endParaRPr>
          </a:p>
        </p:txBody>
      </p:sp>
      <p:sp>
        <p:nvSpPr>
          <p:cNvPr id="19" name="Прямоугольник 18"/>
          <p:cNvSpPr/>
          <p:nvPr/>
        </p:nvSpPr>
        <p:spPr>
          <a:xfrm>
            <a:off x="556590" y="3809929"/>
            <a:ext cx="3995531" cy="707886"/>
          </a:xfrm>
          <a:prstGeom prst="rect">
            <a:avLst/>
          </a:prstGeom>
        </p:spPr>
        <p:txBody>
          <a:bodyPr wrap="square">
            <a:spAutoFit/>
          </a:bodyPr>
          <a:lstStyle/>
          <a:p>
            <a:r>
              <a:rPr lang="en-US" sz="2000" b="1" dirty="0" smtClean="0">
                <a:solidFill>
                  <a:srgbClr val="0089D3"/>
                </a:solidFill>
                <a:latin typeface="Montserrat ExtraBold" panose="00000900000000000000" pitchFamily="2" charset="-52"/>
                <a:cs typeface="Times New Roman" panose="02020603050405020304" pitchFamily="18" charset="0"/>
              </a:rPr>
              <a:t>EUROPEAN DIPLOMA SUPPLEMENT IS</a:t>
            </a:r>
            <a:r>
              <a:rPr lang="ru-RU" sz="2000" b="1" dirty="0" smtClean="0">
                <a:solidFill>
                  <a:srgbClr val="0089D3"/>
                </a:solidFill>
                <a:latin typeface="Montserrat ExtraBold" panose="00000900000000000000" pitchFamily="2" charset="-52"/>
                <a:cs typeface="Times New Roman" panose="02020603050405020304" pitchFamily="18" charset="0"/>
              </a:rPr>
              <a:t>: </a:t>
            </a:r>
            <a:endParaRPr lang="ru-RU" sz="2000" b="1" dirty="0">
              <a:solidFill>
                <a:srgbClr val="0089D3"/>
              </a:solidFill>
              <a:latin typeface="Montserrat ExtraBold" panose="00000900000000000000" pitchFamily="2" charset="-52"/>
              <a:cs typeface="Times New Roman" panose="02020603050405020304" pitchFamily="18" charset="0"/>
            </a:endParaRPr>
          </a:p>
        </p:txBody>
      </p:sp>
      <p:pic>
        <p:nvPicPr>
          <p:cNvPr id="20" name="Picture 2" descr="http://img.vvsu.ru/photos/49D8E2F4_C932_4C6C_99DA_8631806410A4_739x493.jpg"/>
          <p:cNvPicPr>
            <a:picLocks noChangeAspect="1" noChangeArrowheads="1"/>
          </p:cNvPicPr>
          <p:nvPr/>
        </p:nvPicPr>
        <p:blipFill rotWithShape="1">
          <a:blip r:embed="rId3">
            <a:extLst>
              <a:ext uri="{28A0092B-C50C-407E-A947-70E740481C1C}">
                <a14:useLocalDpi xmlns:a14="http://schemas.microsoft.com/office/drawing/2010/main" val="0"/>
              </a:ext>
            </a:extLst>
          </a:blip>
          <a:srcRect l="3164" t="17981" r="4365" b="18052"/>
          <a:stretch/>
        </p:blipFill>
        <p:spPr bwMode="auto">
          <a:xfrm>
            <a:off x="616224" y="4793644"/>
            <a:ext cx="2912166" cy="1350892"/>
          </a:xfrm>
          <a:prstGeom prst="rect">
            <a:avLst/>
          </a:prstGeom>
          <a:ln>
            <a:noFill/>
          </a:ln>
          <a:effectLst/>
          <a:extLst>
            <a:ext uri="{909E8E84-426E-40DD-AFC4-6F175D3DCCD1}">
              <a14:hiddenFill xmlns:a14="http://schemas.microsoft.com/office/drawing/2010/main">
                <a:solidFill>
                  <a:srgbClr val="FFFFFF"/>
                </a:solidFill>
              </a14:hiddenFill>
            </a:ext>
          </a:extLst>
        </p:spPr>
      </p:pic>
      <p:cxnSp>
        <p:nvCxnSpPr>
          <p:cNvPr id="22" name="Прямая соединительная линия 21"/>
          <p:cNvCxnSpPr/>
          <p:nvPr/>
        </p:nvCxnSpPr>
        <p:spPr>
          <a:xfrm>
            <a:off x="556591" y="876852"/>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Прямоугольник с двумя скругленными соседними углами 11"/>
          <p:cNvSpPr/>
          <p:nvPr/>
        </p:nvSpPr>
        <p:spPr>
          <a:xfrm>
            <a:off x="0" y="6663559"/>
            <a:ext cx="12192000" cy="204951"/>
          </a:xfrm>
          <a:prstGeom prst="round2SameRect">
            <a:avLst>
              <a:gd name="adj1" fmla="val 0"/>
              <a:gd name="adj2" fmla="val 0"/>
            </a:avLst>
          </a:prstGeom>
          <a:solidFill>
            <a:srgbClr val="0089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04875">
              <a:tabLst>
                <a:tab pos="11752263" algn="l"/>
              </a:tabLst>
            </a:pPr>
            <a:r>
              <a:rPr lang="ru-RU" sz="700" dirty="0">
                <a:ln w="22225">
                  <a:noFill/>
                  <a:prstDash val="solid"/>
                </a:ln>
                <a:solidFill>
                  <a:schemeClr val="bg1"/>
                </a:solidFill>
                <a:latin typeface="Montserrat ExtraBold" panose="00000900000000000000" pitchFamily="50" charset="-52"/>
                <a:ea typeface="Arial Unicode MS" panose="020B0604020202020204" pitchFamily="34" charset="-128"/>
                <a:cs typeface="Arial Unicode MS" panose="020B0604020202020204" pitchFamily="34" charset="-128"/>
              </a:rPr>
              <a:t>     </a:t>
            </a:r>
            <a:r>
              <a:rPr lang="en-US" sz="7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DON STATE TECHNICAL UNIVERSITY                                                                                                                                                                                                                                                                                                                                                                                      </a:t>
            </a:r>
            <a:r>
              <a:rPr lang="en-US"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rPr>
              <a:t>www.donstu.ru</a:t>
            </a:r>
            <a:endParaRPr lang="ru-RU"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4933511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24511" y="862717"/>
            <a:ext cx="1210734" cy="523220"/>
          </a:xfrm>
          <a:prstGeom prst="rect">
            <a:avLst/>
          </a:prstGeom>
        </p:spPr>
        <p:txBody>
          <a:bodyPr wrap="square">
            <a:spAutoFit/>
          </a:bodyPr>
          <a:lstStyle/>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ДОНСКОЙ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ГОСУДАРСТВЕННЫЙ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 ТЕХНИЧЕСКИЙ </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УНИВЕРСИТЕТ</a:t>
            </a:r>
          </a:p>
        </p:txBody>
      </p:sp>
      <p:sp>
        <p:nvSpPr>
          <p:cNvPr id="10" name="TextBox 9"/>
          <p:cNvSpPr txBox="1"/>
          <p:nvPr/>
        </p:nvSpPr>
        <p:spPr>
          <a:xfrm>
            <a:off x="487018" y="518703"/>
            <a:ext cx="11042374" cy="461665"/>
          </a:xfrm>
          <a:prstGeom prst="rect">
            <a:avLst/>
          </a:prstGeom>
          <a:noFill/>
        </p:spPr>
        <p:txBody>
          <a:bodyPr wrap="square" rtlCol="0">
            <a:spAutoFit/>
          </a:bodyPr>
          <a:lstStyle/>
          <a:p>
            <a:r>
              <a:rPr lang="en-US" sz="24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WHAT DOES NOT EQUAL TO EUROPEAN DIPLOMA SUPPLEMENT?</a:t>
            </a:r>
          </a:p>
        </p:txBody>
      </p:sp>
      <p:sp>
        <p:nvSpPr>
          <p:cNvPr id="57" name="Равнобедренный треугольник 56"/>
          <p:cNvSpPr/>
          <p:nvPr/>
        </p:nvSpPr>
        <p:spPr>
          <a:xfrm rot="10800000">
            <a:off x="10630100" y="6568845"/>
            <a:ext cx="490889" cy="214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974684" y="1619093"/>
            <a:ext cx="8690147" cy="461665"/>
          </a:xfrm>
          <a:prstGeom prst="rect">
            <a:avLst/>
          </a:prstGeom>
        </p:spPr>
        <p:txBody>
          <a:bodyPr wrap="square">
            <a:spAutoFit/>
          </a:bodyPr>
          <a:lstStyle/>
          <a:p>
            <a:pPr algn="ctr"/>
            <a:r>
              <a:rPr lang="en-US" sz="2400" b="1" dirty="0" smtClean="0">
                <a:solidFill>
                  <a:srgbClr val="0089D3"/>
                </a:solidFill>
                <a:latin typeface="Montserrat ExtraBold" panose="00000900000000000000" pitchFamily="2" charset="-52"/>
                <a:cs typeface="Times New Roman" panose="02020603050405020304" pitchFamily="18" charset="0"/>
              </a:rPr>
              <a:t>EUROPEAN DIPLOMA SUPPLEMENT</a:t>
            </a:r>
            <a:endParaRPr lang="ru-RU" sz="2400" b="1" dirty="0">
              <a:solidFill>
                <a:srgbClr val="0089D3"/>
              </a:solidFill>
              <a:latin typeface="Montserrat ExtraBold" panose="00000900000000000000" pitchFamily="2" charset="-52"/>
              <a:cs typeface="Times New Roman" panose="02020603050405020304" pitchFamily="18" charset="0"/>
            </a:endParaRPr>
          </a:p>
        </p:txBody>
      </p:sp>
      <p:sp>
        <p:nvSpPr>
          <p:cNvPr id="8" name="Прямоугольник 7"/>
          <p:cNvSpPr/>
          <p:nvPr/>
        </p:nvSpPr>
        <p:spPr>
          <a:xfrm>
            <a:off x="4373217" y="2478232"/>
            <a:ext cx="6747772" cy="2677656"/>
          </a:xfrm>
          <a:prstGeom prst="rect">
            <a:avLst/>
          </a:prstGeom>
        </p:spPr>
        <p:txBody>
          <a:bodyPr wrap="square">
            <a:spAutoFit/>
          </a:bodyPr>
          <a:lstStyle/>
          <a:p>
            <a:pPr marL="342900" indent="-342900" algn="just">
              <a:buClr>
                <a:srgbClr val="0089D3"/>
              </a:buClr>
              <a:buFont typeface="Arial" panose="020B0604020202020204" pitchFamily="34" charset="0"/>
              <a:buChar char="•"/>
            </a:pPr>
            <a:r>
              <a:rPr lang="en-US" sz="2400" dirty="0">
                <a:latin typeface="Circe" panose="020B0502020203020203" pitchFamily="34" charset="-52"/>
                <a:cs typeface="Times New Roman" panose="02020603050405020304" pitchFamily="18" charset="0"/>
              </a:rPr>
              <a:t>Is not a Curriculum Vitae (CV</a:t>
            </a:r>
            <a:r>
              <a:rPr lang="en-US" sz="2400" dirty="0" smtClean="0">
                <a:latin typeface="Circe" panose="020B0502020203020203" pitchFamily="34" charset="-52"/>
                <a:cs typeface="Times New Roman" panose="02020603050405020304" pitchFamily="18" charset="0"/>
              </a:rPr>
              <a:t>)</a:t>
            </a:r>
          </a:p>
          <a:p>
            <a:pPr marL="342900" indent="-342900" algn="just">
              <a:buClr>
                <a:srgbClr val="0089D3"/>
              </a:buClr>
              <a:buFont typeface="Arial" panose="020B0604020202020204" pitchFamily="34" charset="0"/>
              <a:buChar char="•"/>
            </a:pPr>
            <a:endParaRPr lang="en-US" sz="2400" dirty="0">
              <a:latin typeface="Circe" panose="020B0502020203020203" pitchFamily="34" charset="-52"/>
              <a:cs typeface="Times New Roman" panose="02020603050405020304" pitchFamily="18" charset="0"/>
            </a:endParaRPr>
          </a:p>
          <a:p>
            <a:pPr marL="342900" indent="-342900" algn="just">
              <a:buClr>
                <a:srgbClr val="0089D3"/>
              </a:buClr>
              <a:buFont typeface="Arial" panose="020B0604020202020204" pitchFamily="34" charset="0"/>
              <a:buChar char="•"/>
            </a:pPr>
            <a:r>
              <a:rPr lang="en-US" sz="2400" dirty="0">
                <a:latin typeface="Circe" panose="020B0502020203020203" pitchFamily="34" charset="-52"/>
                <a:cs typeface="Times New Roman" panose="02020603050405020304" pitchFamily="18" charset="0"/>
              </a:rPr>
              <a:t>Is not a substitution for the original document of </a:t>
            </a:r>
            <a:r>
              <a:rPr lang="en-US" sz="2400" dirty="0" smtClean="0">
                <a:latin typeface="Circe" panose="020B0502020203020203" pitchFamily="34" charset="-52"/>
                <a:cs typeface="Times New Roman" panose="02020603050405020304" pitchFamily="18" charset="0"/>
              </a:rPr>
              <a:t>education</a:t>
            </a:r>
          </a:p>
          <a:p>
            <a:pPr marL="342900" indent="-342900" algn="just">
              <a:buClr>
                <a:srgbClr val="0089D3"/>
              </a:buClr>
              <a:buFont typeface="Arial" panose="020B0604020202020204" pitchFamily="34" charset="0"/>
              <a:buChar char="•"/>
            </a:pPr>
            <a:endParaRPr lang="en-US" sz="2400" dirty="0">
              <a:latin typeface="Circe" panose="020B0502020203020203" pitchFamily="34" charset="-52"/>
              <a:cs typeface="Times New Roman" panose="02020603050405020304" pitchFamily="18" charset="0"/>
            </a:endParaRPr>
          </a:p>
          <a:p>
            <a:pPr marL="342900" indent="-342900" algn="just">
              <a:buClr>
                <a:srgbClr val="0089D3"/>
              </a:buClr>
              <a:buFont typeface="Arial" panose="020B0604020202020204" pitchFamily="34" charset="0"/>
              <a:buChar char="•"/>
            </a:pPr>
            <a:r>
              <a:rPr lang="en-US" sz="2400" dirty="0">
                <a:latin typeface="Circe" panose="020B0502020203020203" pitchFamily="34" charset="-52"/>
                <a:cs typeface="Times New Roman" panose="02020603050405020304" pitchFamily="18" charset="0"/>
              </a:rPr>
              <a:t>Is not an automatic guarantee for recognition the original document of education</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08" y="1734304"/>
            <a:ext cx="3309731" cy="3591902"/>
          </a:xfrm>
          <a:prstGeom prst="rect">
            <a:avLst/>
          </a:prstGeom>
          <a:ln>
            <a:noFill/>
          </a:ln>
          <a:effectLst/>
        </p:spPr>
      </p:pic>
      <p:cxnSp>
        <p:nvCxnSpPr>
          <p:cNvPr id="19" name="Прямая соединительная линия 18"/>
          <p:cNvCxnSpPr/>
          <p:nvPr/>
        </p:nvCxnSpPr>
        <p:spPr>
          <a:xfrm>
            <a:off x="556592" y="1065695"/>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Прямоугольник с двумя скругленными соседними углами 10"/>
          <p:cNvSpPr/>
          <p:nvPr/>
        </p:nvSpPr>
        <p:spPr>
          <a:xfrm>
            <a:off x="0" y="6663559"/>
            <a:ext cx="12192000" cy="204951"/>
          </a:xfrm>
          <a:prstGeom prst="round2SameRect">
            <a:avLst>
              <a:gd name="adj1" fmla="val 0"/>
              <a:gd name="adj2" fmla="val 0"/>
            </a:avLst>
          </a:prstGeom>
          <a:solidFill>
            <a:srgbClr val="0089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04875">
              <a:tabLst>
                <a:tab pos="11752263" algn="l"/>
              </a:tabLst>
            </a:pPr>
            <a:r>
              <a:rPr lang="ru-RU" sz="700" dirty="0">
                <a:ln w="22225">
                  <a:noFill/>
                  <a:prstDash val="solid"/>
                </a:ln>
                <a:solidFill>
                  <a:schemeClr val="bg1"/>
                </a:solidFill>
                <a:latin typeface="Montserrat ExtraBold" panose="00000900000000000000" pitchFamily="50" charset="-52"/>
                <a:ea typeface="Arial Unicode MS" panose="020B0604020202020204" pitchFamily="34" charset="-128"/>
                <a:cs typeface="Arial Unicode MS" panose="020B0604020202020204" pitchFamily="34" charset="-128"/>
              </a:rPr>
              <a:t>     </a:t>
            </a:r>
            <a:r>
              <a:rPr lang="en-US" sz="7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DON STATE TECHNICAL UNIVERSITY                                                                                                                                                                                                                                                                                                                                                                                      </a:t>
            </a:r>
            <a:r>
              <a:rPr lang="en-US"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rPr>
              <a:t>www.donstu.ru</a:t>
            </a:r>
            <a:endParaRPr lang="ru-RU"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253513740"/>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24511" y="862717"/>
            <a:ext cx="1210734" cy="523220"/>
          </a:xfrm>
          <a:prstGeom prst="rect">
            <a:avLst/>
          </a:prstGeom>
        </p:spPr>
        <p:txBody>
          <a:bodyPr wrap="square">
            <a:spAutoFit/>
          </a:bodyPr>
          <a:lstStyle/>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ДОНСКОЙ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ГОСУДАРСТВЕННЫЙ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 ТЕХНИЧЕСКИЙ </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УНИВЕРСИТЕТ</a:t>
            </a:r>
          </a:p>
        </p:txBody>
      </p:sp>
      <p:sp>
        <p:nvSpPr>
          <p:cNvPr id="10" name="TextBox 9"/>
          <p:cNvSpPr txBox="1"/>
          <p:nvPr/>
        </p:nvSpPr>
        <p:spPr>
          <a:xfrm>
            <a:off x="495838" y="407403"/>
            <a:ext cx="11273350" cy="523220"/>
          </a:xfrm>
          <a:prstGeom prst="rect">
            <a:avLst/>
          </a:prstGeom>
          <a:noFill/>
        </p:spPr>
        <p:txBody>
          <a:bodyPr wrap="square" rtlCol="0">
            <a:spAutoFit/>
          </a:bodyPr>
          <a:lstStyle/>
          <a:p>
            <a:r>
              <a:rPr lang="en-US" sz="28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EUROPEAN DIPLOMA SUPPLEMENT ENSURES</a:t>
            </a:r>
          </a:p>
        </p:txBody>
      </p:sp>
      <p:sp>
        <p:nvSpPr>
          <p:cNvPr id="57" name="Равнобедренный треугольник 56"/>
          <p:cNvSpPr/>
          <p:nvPr/>
        </p:nvSpPr>
        <p:spPr>
          <a:xfrm rot="10800000">
            <a:off x="10630100" y="6568845"/>
            <a:ext cx="490889" cy="214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355573" y="1265207"/>
            <a:ext cx="9085355" cy="430887"/>
          </a:xfrm>
          <a:prstGeom prst="rect">
            <a:avLst/>
          </a:prstGeom>
        </p:spPr>
        <p:txBody>
          <a:bodyPr wrap="square">
            <a:spAutoFit/>
          </a:bodyPr>
          <a:lstStyle/>
          <a:p>
            <a:pPr algn="ctr"/>
            <a:r>
              <a:rPr lang="en-US" sz="2200" b="1" dirty="0" smtClean="0">
                <a:solidFill>
                  <a:srgbClr val="0089D3"/>
                </a:solidFill>
                <a:latin typeface="Montserrat ExtraBold" panose="00000900000000000000" pitchFamily="2" charset="-52"/>
                <a:cs typeface="Times New Roman" panose="02020603050405020304" pitchFamily="18" charset="0"/>
              </a:rPr>
              <a:t>EUROPEAN DIPLOMA SUPPLEMENT</a:t>
            </a:r>
            <a:endParaRPr lang="ru-RU" sz="2200" b="1" dirty="0">
              <a:solidFill>
                <a:srgbClr val="0089D3"/>
              </a:solidFill>
              <a:latin typeface="Montserrat ExtraBold" panose="00000900000000000000" pitchFamily="2" charset="-52"/>
              <a:cs typeface="Times New Roman" panose="02020603050405020304" pitchFamily="18" charset="0"/>
            </a:endParaRPr>
          </a:p>
        </p:txBody>
      </p:sp>
      <p:sp>
        <p:nvSpPr>
          <p:cNvPr id="8" name="Прямоугольник 7"/>
          <p:cNvSpPr/>
          <p:nvPr/>
        </p:nvSpPr>
        <p:spPr>
          <a:xfrm>
            <a:off x="3796748" y="1960264"/>
            <a:ext cx="7833023" cy="3939540"/>
          </a:xfrm>
          <a:prstGeom prst="rect">
            <a:avLst/>
          </a:prstGeom>
        </p:spPr>
        <p:txBody>
          <a:bodyPr wrap="square">
            <a:spAutoFit/>
          </a:bodyPr>
          <a:lstStyle/>
          <a:p>
            <a:pPr marL="357188" indent="-357188">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International «transparency»</a:t>
            </a:r>
          </a:p>
          <a:p>
            <a:pPr marL="357188" indent="-357188">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Fair recognition</a:t>
            </a:r>
          </a:p>
          <a:p>
            <a:pPr marL="357188" indent="-357188">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Adaptation to fast change in qualifications</a:t>
            </a:r>
          </a:p>
          <a:p>
            <a:pPr marL="357188" indent="-357188">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Mobility</a:t>
            </a:r>
          </a:p>
          <a:p>
            <a:pPr marL="357188" indent="-357188">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Accessibility of education</a:t>
            </a:r>
          </a:p>
          <a:p>
            <a:pPr marL="357188" indent="-357188">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Lifelong learning</a:t>
            </a:r>
          </a:p>
          <a:p>
            <a:pPr marL="357188" indent="-357188">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Clear assessment of qualifications</a:t>
            </a:r>
          </a:p>
          <a:p>
            <a:pPr marL="357188" indent="-357188">
              <a:spcBef>
                <a:spcPts val="600"/>
              </a:spcBef>
              <a:spcAft>
                <a:spcPts val="600"/>
              </a:spcAft>
              <a:buClr>
                <a:srgbClr val="0089D3"/>
              </a:buClr>
              <a:buFont typeface="Arial" panose="020B0604020202020204" pitchFamily="34" charset="0"/>
              <a:buChar char="•"/>
            </a:pPr>
            <a:r>
              <a:rPr lang="en-US" sz="2000" dirty="0">
                <a:latin typeface="Circe" panose="020B0502020203020203" pitchFamily="34" charset="-52"/>
                <a:cs typeface="Times New Roman" panose="02020603050405020304" pitchFamily="18" charset="0"/>
              </a:rPr>
              <a:t>Accurate description of the individual learning plan and acquired competencies</a:t>
            </a:r>
          </a:p>
        </p:txBody>
      </p:sp>
      <p:pic>
        <p:nvPicPr>
          <p:cNvPr id="3" name="Рисунок 2"/>
          <p:cNvPicPr>
            <a:picLocks noChangeAspect="1"/>
          </p:cNvPicPr>
          <p:nvPr/>
        </p:nvPicPr>
        <p:blipFill>
          <a:blip r:embed="rId3"/>
          <a:stretch>
            <a:fillRect/>
          </a:stretch>
        </p:blipFill>
        <p:spPr>
          <a:xfrm>
            <a:off x="646043" y="1878494"/>
            <a:ext cx="2763097" cy="4039717"/>
          </a:xfrm>
          <a:prstGeom prst="rect">
            <a:avLst/>
          </a:prstGeom>
          <a:ln>
            <a:noFill/>
          </a:ln>
          <a:effectLst/>
        </p:spPr>
      </p:pic>
      <p:cxnSp>
        <p:nvCxnSpPr>
          <p:cNvPr id="19" name="Прямая соединительная линия 18"/>
          <p:cNvCxnSpPr/>
          <p:nvPr/>
        </p:nvCxnSpPr>
        <p:spPr>
          <a:xfrm>
            <a:off x="556591" y="916608"/>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Прямоугольник с двумя скругленными соседними углами 10"/>
          <p:cNvSpPr/>
          <p:nvPr/>
        </p:nvSpPr>
        <p:spPr>
          <a:xfrm>
            <a:off x="0" y="6663559"/>
            <a:ext cx="12192000" cy="204951"/>
          </a:xfrm>
          <a:prstGeom prst="round2SameRect">
            <a:avLst>
              <a:gd name="adj1" fmla="val 0"/>
              <a:gd name="adj2" fmla="val 0"/>
            </a:avLst>
          </a:prstGeom>
          <a:solidFill>
            <a:srgbClr val="0089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04875">
              <a:tabLst>
                <a:tab pos="11752263" algn="l"/>
              </a:tabLst>
            </a:pPr>
            <a:r>
              <a:rPr lang="ru-RU" sz="700" dirty="0">
                <a:ln w="22225">
                  <a:noFill/>
                  <a:prstDash val="solid"/>
                </a:ln>
                <a:solidFill>
                  <a:schemeClr val="bg1"/>
                </a:solidFill>
                <a:latin typeface="Montserrat ExtraBold" panose="00000900000000000000" pitchFamily="50" charset="-52"/>
                <a:ea typeface="Arial Unicode MS" panose="020B0604020202020204" pitchFamily="34" charset="-128"/>
                <a:cs typeface="Arial Unicode MS" panose="020B0604020202020204" pitchFamily="34" charset="-128"/>
              </a:rPr>
              <a:t>     </a:t>
            </a:r>
            <a:r>
              <a:rPr lang="en-US" sz="7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DON STATE TECHNICAL UNIVERSITY                                                                                                                                                                                                                                                                                                                                                                                      </a:t>
            </a:r>
            <a:r>
              <a:rPr lang="en-US"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rPr>
              <a:t>www.donstu.ru</a:t>
            </a:r>
            <a:endParaRPr lang="ru-RU"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4934123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24511" y="862717"/>
            <a:ext cx="1210734" cy="523220"/>
          </a:xfrm>
          <a:prstGeom prst="rect">
            <a:avLst/>
          </a:prstGeom>
        </p:spPr>
        <p:txBody>
          <a:bodyPr wrap="square">
            <a:spAutoFit/>
          </a:bodyPr>
          <a:lstStyle/>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ДОНСКОЙ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ГОСУДАРСТВЕННЫЙ</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 ТЕХНИЧЕСКИЙ </a:t>
            </a:r>
          </a:p>
          <a:p>
            <a:pPr algn="ctr"/>
            <a:r>
              <a:rPr lang="ru-RU" sz="700" b="1" dirty="0" smtClean="0">
                <a:ln w="22225">
                  <a:noFill/>
                  <a:prstDash val="solid"/>
                </a:ln>
                <a:solidFill>
                  <a:schemeClr val="bg1"/>
                </a:solidFill>
                <a:latin typeface="Book Antiqua" panose="02040602050305030304" pitchFamily="18" charset="0"/>
                <a:ea typeface="Arial Unicode MS" panose="020B0604020202020204" pitchFamily="34" charset="-128"/>
                <a:cs typeface="Arial Unicode MS" panose="020B0604020202020204" pitchFamily="34" charset="-128"/>
              </a:rPr>
              <a:t>УНИВЕРСИТЕТ</a:t>
            </a:r>
          </a:p>
        </p:txBody>
      </p:sp>
      <p:sp>
        <p:nvSpPr>
          <p:cNvPr id="10" name="TextBox 9"/>
          <p:cNvSpPr txBox="1"/>
          <p:nvPr/>
        </p:nvSpPr>
        <p:spPr>
          <a:xfrm>
            <a:off x="477078" y="325736"/>
            <a:ext cx="11231218" cy="523220"/>
          </a:xfrm>
          <a:prstGeom prst="rect">
            <a:avLst/>
          </a:prstGeom>
          <a:noFill/>
        </p:spPr>
        <p:txBody>
          <a:bodyPr wrap="square" rtlCol="0">
            <a:spAutoFit/>
          </a:bodyPr>
          <a:lstStyle/>
          <a:p>
            <a:r>
              <a:rPr lang="fr-FR" sz="2800" b="1" dirty="0">
                <a:solidFill>
                  <a:srgbClr val="0089D3"/>
                </a:solidFill>
                <a:latin typeface="Montserrat ExtraBold" panose="00000900000000000000" pitchFamily="2" charset="-52"/>
                <a:ea typeface="Arial Unicode MS" panose="020B0604020202020204" pitchFamily="34" charset="-128"/>
                <a:cs typeface="Arial Unicode MS" panose="020B0604020202020204" pitchFamily="34" charset="-128"/>
              </a:rPr>
              <a:t>EUROPEAN DIPLOMA SUPPLEMENT CONTAINS SECTIONS:</a:t>
            </a:r>
          </a:p>
        </p:txBody>
      </p:sp>
      <p:sp>
        <p:nvSpPr>
          <p:cNvPr id="57" name="Равнобедренный треугольник 56"/>
          <p:cNvSpPr/>
          <p:nvPr/>
        </p:nvSpPr>
        <p:spPr>
          <a:xfrm rot="10800000">
            <a:off x="10630100" y="6568845"/>
            <a:ext cx="490889" cy="214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556591" y="1554015"/>
            <a:ext cx="7255567" cy="4431983"/>
          </a:xfrm>
          <a:prstGeom prst="rect">
            <a:avLst/>
          </a:prstGeom>
        </p:spPr>
        <p:txBody>
          <a:bodyPr wrap="square">
            <a:spAutoFit/>
          </a:bodyPr>
          <a:lstStyle/>
          <a:p>
            <a:pPr marL="268288" indent="-268288"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European supplement holder’s personal </a:t>
            </a:r>
            <a:r>
              <a:rPr lang="en-US" dirty="0" smtClean="0">
                <a:latin typeface="Circe" panose="020B0502020203020203" pitchFamily="34" charset="-52"/>
                <a:cs typeface="Times New Roman" panose="02020603050405020304" pitchFamily="18" charset="0"/>
              </a:rPr>
              <a:t>information</a:t>
            </a:r>
          </a:p>
          <a:p>
            <a:pPr marL="268288" indent="-268288" algn="just">
              <a:buClr>
                <a:srgbClr val="0089D3"/>
              </a:buClr>
              <a:buFont typeface="Arial" panose="020B0604020202020204" pitchFamily="34" charset="0"/>
              <a:buChar char="•"/>
            </a:pPr>
            <a:endParaRPr lang="en-US" sz="800" dirty="0">
              <a:latin typeface="Circe" panose="020B0502020203020203" pitchFamily="34" charset="-52"/>
              <a:cs typeface="Times New Roman" panose="02020603050405020304" pitchFamily="18" charset="0"/>
            </a:endParaRPr>
          </a:p>
          <a:p>
            <a:pPr marL="268288" indent="-268288"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Information about acquired </a:t>
            </a:r>
            <a:r>
              <a:rPr lang="en-US" dirty="0" smtClean="0">
                <a:latin typeface="Circe" panose="020B0502020203020203" pitchFamily="34" charset="-52"/>
                <a:cs typeface="Times New Roman" panose="02020603050405020304" pitchFamily="18" charset="0"/>
              </a:rPr>
              <a:t>qualification</a:t>
            </a:r>
          </a:p>
          <a:p>
            <a:pPr marL="268288" indent="-268288" algn="just">
              <a:buClr>
                <a:srgbClr val="0089D3"/>
              </a:buClr>
              <a:buFont typeface="Arial" panose="020B0604020202020204" pitchFamily="34" charset="0"/>
              <a:buChar char="•"/>
            </a:pPr>
            <a:endParaRPr lang="en-US" sz="800" dirty="0">
              <a:latin typeface="Circe" panose="020B0502020203020203" pitchFamily="34" charset="-52"/>
              <a:cs typeface="Times New Roman" panose="02020603050405020304" pitchFamily="18" charset="0"/>
            </a:endParaRPr>
          </a:p>
          <a:p>
            <a:pPr marL="268288" indent="-268288"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Information about qualification </a:t>
            </a:r>
            <a:r>
              <a:rPr lang="en-US" dirty="0" smtClean="0">
                <a:latin typeface="Circe" panose="020B0502020203020203" pitchFamily="34" charset="-52"/>
                <a:cs typeface="Times New Roman" panose="02020603050405020304" pitchFamily="18" charset="0"/>
              </a:rPr>
              <a:t>level</a:t>
            </a:r>
          </a:p>
          <a:p>
            <a:pPr marL="268288" indent="-268288" algn="just">
              <a:buClr>
                <a:srgbClr val="0089D3"/>
              </a:buClr>
              <a:buFont typeface="Arial" panose="020B0604020202020204" pitchFamily="34" charset="0"/>
              <a:buChar char="•"/>
            </a:pPr>
            <a:endParaRPr lang="en-US" sz="800" dirty="0">
              <a:latin typeface="Circe" panose="020B0502020203020203" pitchFamily="34" charset="-52"/>
              <a:cs typeface="Times New Roman" panose="02020603050405020304" pitchFamily="18" charset="0"/>
            </a:endParaRPr>
          </a:p>
          <a:p>
            <a:pPr marL="268288" indent="-268288"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Information about the content of the program and obtained </a:t>
            </a:r>
            <a:r>
              <a:rPr lang="en-US" dirty="0" smtClean="0">
                <a:latin typeface="Circe" panose="020B0502020203020203" pitchFamily="34" charset="-52"/>
                <a:cs typeface="Times New Roman" panose="02020603050405020304" pitchFamily="18" charset="0"/>
              </a:rPr>
              <a:t>results. </a:t>
            </a:r>
            <a:r>
              <a:rPr lang="en-US" dirty="0">
                <a:latin typeface="Circe" panose="020B0502020203020203" pitchFamily="34" charset="-52"/>
                <a:cs typeface="Times New Roman" panose="02020603050405020304" pitchFamily="18" charset="0"/>
              </a:rPr>
              <a:t>The results of students ' training are given taking into account the national and European assessment systems, the intensity of disciplines in academic hours is translated into the system of European units — "credits</a:t>
            </a:r>
            <a:r>
              <a:rPr lang="en-US" dirty="0" smtClean="0">
                <a:latin typeface="Circe" panose="020B0502020203020203" pitchFamily="34" charset="-52"/>
                <a:cs typeface="Times New Roman" panose="02020603050405020304" pitchFamily="18" charset="0"/>
              </a:rPr>
              <a:t>“</a:t>
            </a:r>
          </a:p>
          <a:p>
            <a:pPr marL="268288" indent="-268288" algn="just">
              <a:buClr>
                <a:srgbClr val="0089D3"/>
              </a:buClr>
              <a:buFont typeface="Arial" panose="020B0604020202020204" pitchFamily="34" charset="0"/>
              <a:buChar char="•"/>
            </a:pPr>
            <a:endParaRPr lang="en-US" sz="800" dirty="0">
              <a:latin typeface="Circe" panose="020B0502020203020203" pitchFamily="34" charset="-52"/>
              <a:cs typeface="Times New Roman" panose="02020603050405020304" pitchFamily="18" charset="0"/>
            </a:endParaRPr>
          </a:p>
          <a:p>
            <a:pPr marL="268288" indent="-268288"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Information about qualifications’ </a:t>
            </a:r>
            <a:r>
              <a:rPr lang="en-US" dirty="0" smtClean="0">
                <a:latin typeface="Circe" panose="020B0502020203020203" pitchFamily="34" charset="-52"/>
                <a:cs typeface="Times New Roman" panose="02020603050405020304" pitchFamily="18" charset="0"/>
              </a:rPr>
              <a:t>functions</a:t>
            </a:r>
          </a:p>
          <a:p>
            <a:pPr marL="268288" indent="-268288" algn="just">
              <a:buClr>
                <a:srgbClr val="0089D3"/>
              </a:buClr>
              <a:buFont typeface="Arial" panose="020B0604020202020204" pitchFamily="34" charset="0"/>
              <a:buChar char="•"/>
            </a:pPr>
            <a:endParaRPr lang="en-US" sz="800" dirty="0">
              <a:latin typeface="Circe" panose="020B0502020203020203" pitchFamily="34" charset="-52"/>
              <a:cs typeface="Times New Roman" panose="02020603050405020304" pitchFamily="18" charset="0"/>
            </a:endParaRPr>
          </a:p>
          <a:p>
            <a:pPr marL="268288" indent="-268288"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Additional information about </a:t>
            </a:r>
            <a:r>
              <a:rPr lang="en-US" dirty="0" smtClean="0">
                <a:latin typeface="Circe" panose="020B0502020203020203" pitchFamily="34" charset="-52"/>
                <a:cs typeface="Times New Roman" panose="02020603050405020304" pitchFamily="18" charset="0"/>
              </a:rPr>
              <a:t>university</a:t>
            </a:r>
          </a:p>
          <a:p>
            <a:pPr marL="268288" indent="-268288" algn="just">
              <a:buClr>
                <a:srgbClr val="0089D3"/>
              </a:buClr>
              <a:buFont typeface="Arial" panose="020B0604020202020204" pitchFamily="34" charset="0"/>
              <a:buChar char="•"/>
            </a:pPr>
            <a:endParaRPr lang="en-US" sz="800" dirty="0">
              <a:latin typeface="Circe" panose="020B0502020203020203" pitchFamily="34" charset="-52"/>
              <a:cs typeface="Times New Roman" panose="02020603050405020304" pitchFamily="18" charset="0"/>
            </a:endParaRPr>
          </a:p>
          <a:p>
            <a:pPr marL="268288" indent="-268288"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Certification of the </a:t>
            </a:r>
            <a:r>
              <a:rPr lang="en-US" dirty="0" smtClean="0">
                <a:latin typeface="Circe" panose="020B0502020203020203" pitchFamily="34" charset="-52"/>
                <a:cs typeface="Times New Roman" panose="02020603050405020304" pitchFamily="18" charset="0"/>
              </a:rPr>
              <a:t>supplement</a:t>
            </a:r>
          </a:p>
          <a:p>
            <a:pPr marL="268288" indent="-268288" algn="just">
              <a:buClr>
                <a:srgbClr val="0089D3"/>
              </a:buClr>
              <a:buFont typeface="Arial" panose="020B0604020202020204" pitchFamily="34" charset="0"/>
              <a:buChar char="•"/>
            </a:pPr>
            <a:endParaRPr lang="en-US" sz="800" dirty="0">
              <a:latin typeface="Circe" panose="020B0502020203020203" pitchFamily="34" charset="-52"/>
              <a:cs typeface="Times New Roman" panose="02020603050405020304" pitchFamily="18" charset="0"/>
            </a:endParaRPr>
          </a:p>
          <a:p>
            <a:pPr marL="268288" indent="-268288" algn="just">
              <a:buClr>
                <a:srgbClr val="0089D3"/>
              </a:buClr>
              <a:buFont typeface="Arial" panose="020B0604020202020204" pitchFamily="34" charset="0"/>
              <a:buChar char="•"/>
            </a:pPr>
            <a:r>
              <a:rPr lang="en-US" dirty="0">
                <a:latin typeface="Circe" panose="020B0502020203020203" pitchFamily="34" charset="-52"/>
                <a:cs typeface="Times New Roman" panose="02020603050405020304" pitchFamily="18" charset="0"/>
              </a:rPr>
              <a:t>Information of national system of higher </a:t>
            </a:r>
            <a:r>
              <a:rPr lang="en-US" dirty="0" smtClean="0">
                <a:latin typeface="Circe" panose="020B0502020203020203" pitchFamily="34" charset="-52"/>
                <a:cs typeface="Times New Roman" panose="02020603050405020304" pitchFamily="18" charset="0"/>
              </a:rPr>
              <a:t>education</a:t>
            </a:r>
            <a:endParaRPr lang="en-US" dirty="0">
              <a:latin typeface="Circe" panose="020B0502020203020203" pitchFamily="34" charset="-52"/>
              <a:cs typeface="Times New Roman" panose="02020603050405020304" pitchFamily="18"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574" y="1550442"/>
            <a:ext cx="3458817" cy="4304530"/>
          </a:xfrm>
          <a:prstGeom prst="rect">
            <a:avLst/>
          </a:prstGeom>
          <a:ln>
            <a:noFill/>
          </a:ln>
          <a:effectLst/>
        </p:spPr>
      </p:pic>
      <p:cxnSp>
        <p:nvCxnSpPr>
          <p:cNvPr id="18" name="Прямая соединительная линия 17"/>
          <p:cNvCxnSpPr/>
          <p:nvPr/>
        </p:nvCxnSpPr>
        <p:spPr>
          <a:xfrm>
            <a:off x="556591" y="876852"/>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Прямоугольник с двумя скругленными соседними углами 8"/>
          <p:cNvSpPr/>
          <p:nvPr/>
        </p:nvSpPr>
        <p:spPr>
          <a:xfrm>
            <a:off x="0" y="6663559"/>
            <a:ext cx="12192000" cy="204951"/>
          </a:xfrm>
          <a:prstGeom prst="round2SameRect">
            <a:avLst>
              <a:gd name="adj1" fmla="val 0"/>
              <a:gd name="adj2" fmla="val 0"/>
            </a:avLst>
          </a:prstGeom>
          <a:solidFill>
            <a:srgbClr val="0089D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04875">
              <a:tabLst>
                <a:tab pos="11752263" algn="l"/>
              </a:tabLst>
            </a:pPr>
            <a:r>
              <a:rPr lang="ru-RU" sz="700" dirty="0">
                <a:ln w="22225">
                  <a:noFill/>
                  <a:prstDash val="solid"/>
                </a:ln>
                <a:solidFill>
                  <a:schemeClr val="bg1"/>
                </a:solidFill>
                <a:latin typeface="Montserrat ExtraBold" panose="00000900000000000000" pitchFamily="50" charset="-52"/>
                <a:ea typeface="Arial Unicode MS" panose="020B0604020202020204" pitchFamily="34" charset="-128"/>
                <a:cs typeface="Arial Unicode MS" panose="020B0604020202020204" pitchFamily="34" charset="-128"/>
              </a:rPr>
              <a:t>     </a:t>
            </a:r>
            <a:r>
              <a:rPr lang="en-US" sz="700" dirty="0">
                <a:ln w="22225">
                  <a:noFill/>
                  <a:prstDash val="solid"/>
                </a:ln>
                <a:solidFill>
                  <a:schemeClr val="bg1"/>
                </a:solidFill>
                <a:latin typeface="Montserrat ExtraBold" panose="00000900000000000000" pitchFamily="2" charset="-52"/>
                <a:ea typeface="Arial Unicode MS" panose="020B0604020202020204" pitchFamily="34" charset="-128"/>
                <a:cs typeface="Arial Unicode MS" panose="020B0604020202020204" pitchFamily="34" charset="-128"/>
              </a:rPr>
              <a:t>DON STATE TECHNICAL UNIVERSITY                                                                                                                                                                                                                                                                                                                                                                                      </a:t>
            </a:r>
            <a:r>
              <a:rPr lang="en-US"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rPr>
              <a:t>www.donstu.ru</a:t>
            </a:r>
            <a:endParaRPr lang="ru-RU" sz="800" dirty="0">
              <a:ln w="22225">
                <a:noFill/>
                <a:prstDash val="solid"/>
              </a:ln>
              <a:solidFill>
                <a:schemeClr val="bg1"/>
              </a:solidFill>
              <a:latin typeface="Circe" panose="020B0502020203020203" pitchFamily="34" charset="-52"/>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50495174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Book Antiqua"/>
        <a:ea typeface=""/>
        <a:cs typeface=""/>
      </a:majorFont>
      <a:minorFont>
        <a:latin typeface="Arial Unicode MS"/>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4519</TotalTime>
  <Words>881</Words>
  <Application>Microsoft Office PowerPoint</Application>
  <PresentationFormat>Широкоэкранный</PresentationFormat>
  <Paragraphs>193</Paragraphs>
  <Slides>13</Slides>
  <Notes>11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13</vt:i4>
      </vt:variant>
    </vt:vector>
  </HeadingPairs>
  <TitlesOfParts>
    <vt:vector size="22" baseType="lpstr">
      <vt:lpstr>Arial</vt:lpstr>
      <vt:lpstr>Book Antiqua</vt:lpstr>
      <vt:lpstr>Times New Roman</vt:lpstr>
      <vt:lpstr>Wingdings 3</vt:lpstr>
      <vt:lpstr>Arial Unicode MS</vt:lpstr>
      <vt:lpstr>Montserrat ExtraBold</vt:lpstr>
      <vt:lpstr>Circe</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Поляков Константин Константинович</dc:creator>
  <cp:lastModifiedBy>donstu CIPP</cp:lastModifiedBy>
  <cp:revision>464</cp:revision>
  <cp:lastPrinted>2017-11-17T13:23:20Z</cp:lastPrinted>
  <dcterms:created xsi:type="dcterms:W3CDTF">2017-04-06T13:54:06Z</dcterms:created>
  <dcterms:modified xsi:type="dcterms:W3CDTF">2020-07-07T12:19:38Z</dcterms:modified>
</cp:coreProperties>
</file>