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sldIdLst>
    <p:sldId id="367" r:id="rId2"/>
    <p:sldId id="366" r:id="rId3"/>
    <p:sldId id="355" r:id="rId4"/>
    <p:sldId id="361" r:id="rId5"/>
    <p:sldId id="360" r:id="rId6"/>
    <p:sldId id="356" r:id="rId7"/>
    <p:sldId id="358" r:id="rId8"/>
    <p:sldId id="364" r:id="rId9"/>
    <p:sldId id="357" r:id="rId10"/>
    <p:sldId id="359" r:id="rId11"/>
    <p:sldId id="362" r:id="rId12"/>
    <p:sldId id="363" r:id="rId13"/>
    <p:sldId id="368" r:id="rId14"/>
  </p:sldIdLst>
  <p:sldSz cx="12192000" cy="6858000"/>
  <p:notesSz cx="6797675" cy="9928225"/>
  <p:embeddedFontLst>
    <p:embeddedFont>
      <p:font typeface="Book Antiqua" panose="02040602050305030304" pitchFamily="18" charset="0"/>
      <p:regular r:id="rId16"/>
      <p:bold r:id="rId17"/>
      <p:italic r:id="rId18"/>
      <p:boldItalic r:id="rId19"/>
    </p:embeddedFont>
    <p:embeddedFont>
      <p:font typeface="Wingdings 3" panose="05040102010807070707" pitchFamily="18" charset="2"/>
      <p:regular r:id="rId20"/>
    </p:embeddedFont>
    <p:embeddedFont>
      <p:font typeface="Arial Unicode MS" panose="020B0600070205080204" charset="-128"/>
      <p:regular r:id="rId21"/>
    </p:embeddedFont>
    <p:embeddedFont>
      <p:font typeface="Circe" panose="020B0502020203020203" pitchFamily="34" charset="-52"/>
      <p:regular r:id="rId22"/>
    </p:embeddedFont>
    <p:embeddedFont>
      <p:font typeface="Montserrat ExtraBold" panose="00000900000000000000" pitchFamily="2" charset="-5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D3"/>
    <a:srgbClr val="203864"/>
    <a:srgbClr val="2F5291"/>
    <a:srgbClr val="C5C5C5"/>
    <a:srgbClr val="566278"/>
    <a:srgbClr val="007BFC"/>
    <a:srgbClr val="F6D63D"/>
    <a:srgbClr val="0079B2"/>
    <a:srgbClr val="CA0300"/>
    <a:srgbClr val="D300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85233" autoAdjust="0"/>
  </p:normalViewPr>
  <p:slideViewPr>
    <p:cSldViewPr snapToGrid="0" showGuides="1">
      <p:cViewPr varScale="1">
        <p:scale>
          <a:sx n="96" d="100"/>
          <a:sy n="96" d="100"/>
        </p:scale>
        <p:origin x="996" y="78"/>
      </p:cViewPr>
      <p:guideLst>
        <p:guide orient="horz" pos="2205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829DA-6EB6-414A-AD6E-C99403F87B78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74963-5C81-4DC0-A78F-1312DBCDC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2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7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3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167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255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9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253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60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98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93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7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4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62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2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9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4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4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65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4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79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93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F258-437D-45DA-9192-27442DF7D3CD}" type="datetimeFigureOut">
              <a:rPr lang="ru-RU" smtClean="0"/>
              <a:pPr/>
              <a:t>06.07.2020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82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0"/>
            <a:ext cx="121634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0" y="0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9" name="Picture 3" descr="Без-имени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3255582" y="531107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29810" y="1917774"/>
            <a:ext cx="1803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МИНИСТЕРСТВО НАУКИ И ВЫСШЕГО ОБРАЗОВАНИЯ РОССИЙСКОЙ ФЕДЕРАЦИИ</a:t>
            </a:r>
            <a:endParaRPr lang="ru-RU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9539" y="1917774"/>
            <a:ext cx="1877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ДОНСКОЙ ГОСУДАРСТВЕННЫЙ ТЕХНИЧЕСКИЙ УНИВЕРСИТЕТ</a:t>
            </a:r>
            <a:endParaRPr lang="en-US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24287" y="2978791"/>
            <a:ext cx="1230203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6813"/>
            <a:r>
              <a:rPr lang="ru-RU" sz="38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ДОНСКОЙ ГОСУДАРСТВЕННЫЙ ТЕХНИЧЕСКИЙ УНИВЕРСИТЕТ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65881" y="6122608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24287" y="4261372"/>
            <a:ext cx="12302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6813"/>
            <a:r>
              <a:rPr lang="ru-RU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ОПОРНЫЙ УНИВЕРСИТЕТ РОСТОВСКОЙ ОБЛАСТИ</a:t>
            </a:r>
            <a:endParaRPr lang="ru-RU" sz="2800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83" y="649155"/>
            <a:ext cx="1082803" cy="11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ipk.ru/news/i/news_0028_2014-4-28_huvv0eiw.us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25"/>
          <a:stretch/>
        </p:blipFill>
        <p:spPr bwMode="auto">
          <a:xfrm>
            <a:off x="9871183" y="2410819"/>
            <a:ext cx="853328" cy="94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078" y="325736"/>
            <a:ext cx="957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КАК СФОРМИРОВАТЬ ПАКЕТ ДОКУМЕНТОВ?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" name="Равнобедренный треугольник 56"/>
          <p:cNvSpPr/>
          <p:nvPr/>
        </p:nvSpPr>
        <p:spPr>
          <a:xfrm rot="10800000">
            <a:off x="10630100" y="6568845"/>
            <a:ext cx="490889" cy="21433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98404" y="1119097"/>
            <a:ext cx="5466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EUROPEAN DIPLOMA SUPPLEMENT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6591" y="2410819"/>
            <a:ext cx="5575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Копия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диплома и приложения к диплому заверенная в общем отделе ДГТУ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(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ауд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1-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242)</a:t>
            </a:r>
          </a:p>
          <a:p>
            <a:pPr marL="268288" indent="-268288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4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68288" indent="-268288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Учебная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карта студента (выдают в деканате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)</a:t>
            </a:r>
          </a:p>
          <a:p>
            <a:pPr marL="268288" indent="-268288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4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68288" indent="-268288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Копия паспорта</a:t>
            </a:r>
          </a:p>
          <a:p>
            <a:pPr marL="268288" indent="-268288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4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68288" indent="-268288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Копия загранпаспорта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(если имеется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)</a:t>
            </a:r>
          </a:p>
          <a:p>
            <a:pPr marL="268288" indent="-268288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4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68288" indent="-268288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Квитанция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об оплате (4000 т. р.)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71300" y="4329637"/>
            <a:ext cx="5158091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оператор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процесса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:</a:t>
            </a:r>
          </a:p>
          <a:p>
            <a:r>
              <a:rPr lang="ru-RU" sz="11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</a:t>
            </a:r>
            <a:endParaRPr lang="ru-RU" sz="11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ЦЕНТР КОНСАЛТИНГА И МОНИТОРИНГА МЕЖДУНАРОДНОГО ОБРАЗОВАНИЯ ДГТУ</a:t>
            </a:r>
          </a:p>
          <a:p>
            <a:endParaRPr lang="ru-RU" sz="600" dirty="0" smtClean="0"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https</a:t>
            </a:r>
            <a:r>
              <a:rPr lang="en-US" sz="1400" dirty="0">
                <a:latin typeface="Circe" panose="020B0502020203020203" pitchFamily="34" charset="-52"/>
                <a:cs typeface="Times New Roman" panose="02020603050405020304" pitchFamily="18" charset="0"/>
              </a:rPr>
              <a:t>://donstu.ru/structure/administrative/sluzhby-po-mezhdunarodnoy-deyatelnosti/tsentr-konsaltinga-i-monitoringa-mezhdunarodnogo-obrazovaniya-/</a:t>
            </a:r>
            <a:endParaRPr lang="ru-RU" sz="14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7373" y="4595746"/>
            <a:ext cx="55143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КОНТАКТЫ</a:t>
            </a:r>
          </a:p>
          <a:p>
            <a:endParaRPr lang="ru-RU" sz="10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тел. 273-84-23,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238-13-78</a:t>
            </a:r>
          </a:p>
          <a:p>
            <a:endParaRPr lang="ru-RU" sz="5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понедельник-пятница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с 9.00 – 13.00,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14.00-17.00</a:t>
            </a:r>
          </a:p>
          <a:p>
            <a:endParaRPr lang="ru-RU" sz="5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пл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. Гагарина, 1, корп. 8, 5-й </a:t>
            </a:r>
            <a:r>
              <a:rPr lang="ru-RU" dirty="0" err="1">
                <a:latin typeface="Circe" panose="020B0502020203020203" pitchFamily="34" charset="-52"/>
                <a:cs typeface="Times New Roman" panose="02020603050405020304" pitchFamily="18" charset="0"/>
              </a:rPr>
              <a:t>эт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., оф.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551</a:t>
            </a:r>
          </a:p>
          <a:p>
            <a:endParaRPr lang="ru-RU" sz="5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r>
              <a:rPr lang="en-US" dirty="0">
                <a:latin typeface="Circe" panose="020B0502020203020203" pitchFamily="34" charset="-52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-mail</a:t>
            </a:r>
            <a:r>
              <a:rPr lang="en-US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roseland2003@mail.ru</a:t>
            </a:r>
            <a:endParaRPr lang="ru-RU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46" y="1047702"/>
            <a:ext cx="4282801" cy="11643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" descr="http://www.magtu.ru/images/datanews/departments/Office-for-International-Relations/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00" y="2609779"/>
            <a:ext cx="2524222" cy="1060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sp>
        <p:nvSpPr>
          <p:cNvPr id="22" name="Прямоугольник с двумя скругленными соседними углами 21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556591" y="876852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9142076" y="3426471"/>
            <a:ext cx="23115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ДОНСКОЙ ГОСУДАРСТВЕННЫЙ ТЕХНИЧЕСКИЙ УНИВЕРСИТЕТ</a:t>
            </a:r>
            <a:endParaRPr lang="en-US" sz="10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13088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038" y="313876"/>
            <a:ext cx="11990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ОБРАЗЕЦ ЕВРОПЕЙСКОГО ПРИЛОЖЕНИЯ К ДИПЛОМУ МАГИСТРА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" name="Равнобедренный треугольник 56"/>
          <p:cNvSpPr/>
          <p:nvPr/>
        </p:nvSpPr>
        <p:spPr>
          <a:xfrm rot="10800000">
            <a:off x="10630100" y="6568845"/>
            <a:ext cx="490889" cy="21433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71" y="862525"/>
            <a:ext cx="3764578" cy="557607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>
            <a:off x="5891914" y="889497"/>
            <a:ext cx="4004466" cy="55653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37321" y="767810"/>
            <a:ext cx="112411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30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sp>
        <p:nvSpPr>
          <p:cNvPr id="57" name="Равнобедренный треугольник 56"/>
          <p:cNvSpPr/>
          <p:nvPr/>
        </p:nvSpPr>
        <p:spPr>
          <a:xfrm rot="10800000">
            <a:off x="10630100" y="6568845"/>
            <a:ext cx="490889" cy="21433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6"/>
          <a:stretch/>
        </p:blipFill>
        <p:spPr>
          <a:xfrm>
            <a:off x="1912517" y="901856"/>
            <a:ext cx="3931878" cy="56468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" r="2251"/>
          <a:stretch/>
        </p:blipFill>
        <p:spPr>
          <a:xfrm>
            <a:off x="6057899" y="924616"/>
            <a:ext cx="3756806" cy="56240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038" y="313876"/>
            <a:ext cx="11990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ОБРАЗЕЦ ЕВРОПЕЙСКОГО ПРИЛОЖЕНИЯ К ДИПЛОМУ МАГИСТРА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37321" y="767810"/>
            <a:ext cx="112411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071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0"/>
            <a:ext cx="121634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0" y="0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3943395"/>
            <a:ext cx="12197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СПАСИБО ЗА ВНИМАНИЕ!</a:t>
            </a:r>
            <a:endParaRPr lang="ru-RU" sz="32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51668" y="5980155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3" descr="Без-имени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6737059" y="1271638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208593" y="2621782"/>
            <a:ext cx="1740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МИНИСТЕРСТВО НАУКИ И ВЫСШЕГО ОБРАЗОВАНИЯ РОССИЙСКОЙ ФЕДЕРАЦИИ</a:t>
            </a:r>
            <a:endParaRPr lang="ru-RU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71015" y="2621782"/>
            <a:ext cx="1877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ДОНСКОЙ ГОСУДАРСТВЕННЫЙ ТЕХНИЧЕСКИЙ УНИВЕРСИТЕТ</a:t>
            </a:r>
            <a:endParaRPr lang="en-US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92" y="1454983"/>
            <a:ext cx="976068" cy="10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58664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317028" y="1913276"/>
            <a:ext cx="2540810" cy="8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28613" indent="-3286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lvl="2" indent="0">
              <a:lnSpc>
                <a:spcPct val="90000"/>
              </a:lnSpc>
              <a:spcBef>
                <a:spcPts val="375"/>
              </a:spcBef>
              <a:buClr>
                <a:srgbClr val="0079B2"/>
              </a:buClr>
              <a:buSzTx/>
              <a:buNone/>
              <a:tabLst>
                <a:tab pos="27146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/>
            </a:pPr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Ростовский-на-Дону институт сельхозмашиностроения</a:t>
            </a:r>
            <a:endParaRPr lang="en-US" altLang="ru-RU" dirty="0">
              <a:solidFill>
                <a:srgbClr val="0944BA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4596" t="-581" r="-386" b="9669"/>
          <a:stretch/>
        </p:blipFill>
        <p:spPr bwMode="auto">
          <a:xfrm>
            <a:off x="1701440" y="1712519"/>
            <a:ext cx="1566869" cy="1071055"/>
          </a:xfrm>
          <a:prstGeom prst="roundRect">
            <a:avLst>
              <a:gd name="adj" fmla="val 16667"/>
            </a:avLst>
          </a:prstGeom>
          <a:ln w="3175">
            <a:solidFill>
              <a:srgbClr val="C5C5C5"/>
            </a:solidFill>
            <a:prstDash val="sysDot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327250" y="5393953"/>
            <a:ext cx="1944505" cy="5633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67500" tIns="35100" rIns="67500" bIns="351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Опорный вуз Юга России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27250" y="3463160"/>
            <a:ext cx="2058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9B2"/>
              </a:buClr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  <a:defRPr/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т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ехнический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у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ниверситет</a:t>
            </a:r>
            <a:endParaRPr lang="en-US" sz="1600" dirty="0">
              <a:solidFill>
                <a:srgbClr val="4472C4">
                  <a:lumMod val="50000"/>
                </a:srgb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7672" y="2009362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1930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27672" y="3702766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9B2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</a:t>
            </a:r>
            <a:r>
              <a:rPr lang="en-US" sz="2400" b="1" dirty="0" smtClean="0">
                <a:solidFill>
                  <a:srgbClr val="0079B2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92</a:t>
            </a:r>
            <a:endParaRPr lang="ru-RU" sz="2400" b="1" dirty="0">
              <a:solidFill>
                <a:srgbClr val="0079B2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3986" y="5444785"/>
            <a:ext cx="991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9B2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2016</a:t>
            </a:r>
            <a:endParaRPr lang="ru-RU" sz="2000" b="1" dirty="0">
              <a:solidFill>
                <a:srgbClr val="0079B2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40" y="3397652"/>
            <a:ext cx="1586572" cy="1076816"/>
          </a:xfrm>
          <a:prstGeom prst="roundRect">
            <a:avLst>
              <a:gd name="adj" fmla="val 178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31" y="5083622"/>
            <a:ext cx="1574831" cy="1068440"/>
          </a:xfrm>
          <a:prstGeom prst="roundRect">
            <a:avLst>
              <a:gd name="adj" fmla="val 182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926562" y="1817063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6" cstate="print"/>
          <a:srcRect r="79113" b="20272"/>
          <a:stretch/>
        </p:blipFill>
        <p:spPr>
          <a:xfrm>
            <a:off x="6284635" y="1717174"/>
            <a:ext cx="632663" cy="66068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7" cstate="print"/>
          <a:srcRect r="80199" b="18460"/>
          <a:stretch/>
        </p:blipFill>
        <p:spPr>
          <a:xfrm>
            <a:off x="6261475" y="4393146"/>
            <a:ext cx="678984" cy="69123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194435" y="3397652"/>
            <a:ext cx="2445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46 000+</a:t>
            </a: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обучающихся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213746" y="5156178"/>
            <a:ext cx="25202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3 000+</a:t>
            </a:r>
            <a:endParaRPr lang="ru-RU" sz="36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иностранных обучающихся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12423" y="2406049"/>
            <a:ext cx="19947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  <a:r>
              <a:rPr lang="ru-RU" sz="360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000+</a:t>
            </a: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сотрудников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818125" y="2610782"/>
            <a:ext cx="1301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5</a:t>
            </a:r>
            <a:endParaRPr lang="ru-RU" sz="36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филиалов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30142" y="1710154"/>
            <a:ext cx="862410" cy="715857"/>
          </a:xfrm>
          <a:prstGeom prst="rect">
            <a:avLst/>
          </a:prstGeom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8466788" y="1812945"/>
            <a:ext cx="10750" cy="4488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028958" y="1627676"/>
            <a:ext cx="1301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26</a:t>
            </a:r>
            <a:endParaRPr lang="ru-RU" sz="36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корпусов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08778" y="4118265"/>
            <a:ext cx="652094" cy="79983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745238" y="5241415"/>
            <a:ext cx="1354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24</a:t>
            </a:r>
            <a:endParaRPr lang="ru-RU" sz="3600" dirty="0" smtClean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факультета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30417" y="5228606"/>
            <a:ext cx="1354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134</a:t>
            </a: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кафедры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97935" y="3980207"/>
            <a:ext cx="18582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341</a:t>
            </a:r>
          </a:p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образовательная программа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045907" y="2600342"/>
            <a:ext cx="13549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10</a:t>
            </a:r>
          </a:p>
          <a:p>
            <a:r>
              <a:rPr lang="ru-RU" sz="1600" dirty="0" smtClean="0">
                <a:solidFill>
                  <a:srgbClr val="1A1B13"/>
                </a:solidFill>
                <a:latin typeface="Circe" panose="020B0502020203020203" pitchFamily="34" charset="-52"/>
              </a:rPr>
              <a:t>общежитий</a:t>
            </a:r>
            <a:endParaRPr lang="ru-RU" sz="1600" dirty="0">
              <a:latin typeface="Circe" panose="020B0502020203020203" pitchFamily="34" charset="-52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05070" y="1312771"/>
            <a:ext cx="109529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0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492" y="385370"/>
            <a:ext cx="11238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ПРИЛОЖЕНИЕ К ДИПЛОМУ ЕВРОПЕЙСКОГО ОБРАЗЦА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" name="Равнобедренный треугольник 56"/>
          <p:cNvSpPr/>
          <p:nvPr/>
        </p:nvSpPr>
        <p:spPr>
          <a:xfrm rot="10800000">
            <a:off x="10630100" y="6568845"/>
            <a:ext cx="490889" cy="21433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60643" y="1277127"/>
            <a:ext cx="8125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EUROPEAN DIPLOMA SUPPLEMENT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04252" y="1953216"/>
            <a:ext cx="732513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международное приложение к диплому, требования </a:t>
            </a:r>
            <a:r>
              <a:rPr lang="en-US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               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структуре которого разработаны Европейской комиссией совместно с Советом Европы и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ЮНЕСКО</a:t>
            </a:r>
            <a:endParaRPr lang="ru-RU" sz="20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необходимо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выпускнику при поступлении в иностранные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университеты</a:t>
            </a:r>
            <a:endParaRPr lang="ru-RU" sz="20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интересно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зарубежным компаниям при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трудоустройстве </a:t>
            </a:r>
            <a:endParaRPr lang="ru-RU" sz="20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объем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каждого элемента учебного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плана представлен </a:t>
            </a:r>
            <a:r>
              <a:rPr lang="en-US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                   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зачетных единицах ECTS (European Credit Transfer System), что делает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диплом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легко сравнимым с дипломами иностранных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университетов</a:t>
            </a:r>
            <a:endParaRPr lang="ru-RU" sz="20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европейское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приложение принимают к рассмотрению </a:t>
            </a:r>
            <a:r>
              <a:rPr lang="en-US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                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азиатские и американские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университеты</a:t>
            </a:r>
            <a:endParaRPr lang="ru-RU" sz="20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tsi.lv/sites/default/files/editor/Ob_institute/diploma_supplement_label_bez_ga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9"/>
          <a:stretch/>
        </p:blipFill>
        <p:spPr bwMode="auto">
          <a:xfrm>
            <a:off x="677095" y="1385937"/>
            <a:ext cx="2728685" cy="3646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56591" y="916608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071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69" y="371349"/>
            <a:ext cx="1135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ПРИЛОЖЕНИЕ К ДИПЛОМУ ЕВРОПЕЙСКОГО ОБРАЗЦА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" name="Равнобедренный треугольник 56"/>
          <p:cNvSpPr/>
          <p:nvPr/>
        </p:nvSpPr>
        <p:spPr>
          <a:xfrm rot="10800000">
            <a:off x="10630100" y="6568845"/>
            <a:ext cx="490889" cy="21433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39244" y="1269194"/>
            <a:ext cx="8690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EUROPEAN DIPLOMA SUPPLEMENT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95696" y="1884492"/>
            <a:ext cx="746428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результат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более чем 20 лет работы ЮНЕСКО и Совета Европы совместно с ведущими европейскими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университетами.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итоге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был разработан единый документ, позволяющий унифицировать информацию об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образовании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                                и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полученных профессиональных компетенциях.</a:t>
            </a:r>
            <a:endParaRPr lang="ru-RU" sz="20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13" y="4186220"/>
            <a:ext cx="6988818" cy="21400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2" descr="https://pp.userapi.com/c636427/v636427329/4abeb/-v8H9F6PU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57" y="1402256"/>
            <a:ext cx="2636579" cy="263657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56591" y="916608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574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sp>
        <p:nvSpPr>
          <p:cNvPr id="57" name="Равнобедренный треугольник 56"/>
          <p:cNvSpPr/>
          <p:nvPr/>
        </p:nvSpPr>
        <p:spPr>
          <a:xfrm rot="10800000">
            <a:off x="10630100" y="6568845"/>
            <a:ext cx="490889" cy="21433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4232" y="956775"/>
            <a:ext cx="10326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КАК ЕВРОПЕЙСКОЕ ПРИЛОЖЕНИЕ К ДИПЛОМУ ДОПОЛНЯЕТ РОССИЙСКИЕ ДОКУМЕНТЫ ОБ ОБРАЗОВАНИИ?</a:t>
            </a:r>
            <a:endParaRPr lang="ru-RU" sz="20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7546" y="1877305"/>
            <a:ext cx="755135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Оформляется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на английском языке, что делает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его понятным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иностранному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потребителю</a:t>
            </a:r>
          </a:p>
          <a:p>
            <a:pPr algn="just">
              <a:buClr>
                <a:srgbClr val="0089D3"/>
              </a:buClr>
            </a:pPr>
            <a:r>
              <a:rPr lang="ru-RU" sz="6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</a:t>
            </a:r>
            <a:endParaRPr lang="ru-RU" sz="6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Позволяет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понять, чему именно и как долго обучался выпускник, каких результатов достиг и какой квалификацией обладает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                        по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итогам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обучения</a:t>
            </a: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6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Объем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учебной нагрузки приводится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европейских единицах учета трудоемкости («кредитах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»)</a:t>
            </a: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6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Российские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оценки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переведены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в их европейских аналогах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                           (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от A до F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6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Имеется информация о среднем балле выпускника, указаны наименование всех курсовых проектов, работ, стажировок, отражена академическая мобильность выпускника, указаны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                      его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академические и профессиональные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права</a:t>
            </a: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6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Представлена исчерпывающая информация о ДГТУ и системе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образования России</a:t>
            </a:r>
          </a:p>
          <a:p>
            <a:pPr algn="just">
              <a:buClr>
                <a:srgbClr val="0089D3"/>
              </a:buClr>
            </a:pPr>
            <a:r>
              <a:rPr lang="ru-RU" sz="1600" dirty="0">
                <a:latin typeface="Circe" panose="020B0502020203020203" pitchFamily="34" charset="-52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irce" panose="020B0502020203020203" pitchFamily="34" charset="-52"/>
                <a:cs typeface="Times New Roman" panose="02020603050405020304" pitchFamily="18" charset="0"/>
              </a:rPr>
            </a:br>
            <a:endParaRPr lang="ru-RU" sz="16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0" y="1950938"/>
            <a:ext cx="3319671" cy="25513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69" y="371349"/>
            <a:ext cx="1135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ПРИЛОЖЕНИЕ К ДИПЛОМУ ЕВРОПЕЙСКОГО ОБРАЗЦА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56591" y="916608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069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998" y="325736"/>
            <a:ext cx="10670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EUROPEAN DIPLOMA SUPPLEMENT</a:t>
            </a:r>
            <a:endParaRPr lang="ru-RU" sz="28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indent="355600"/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" name="Равнобедренный треугольник 56"/>
          <p:cNvSpPr/>
          <p:nvPr/>
        </p:nvSpPr>
        <p:spPr>
          <a:xfrm rot="10800000">
            <a:off x="10630100" y="6568845"/>
            <a:ext cx="490889" cy="21433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510" y="1062186"/>
            <a:ext cx="1097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С ЭТИМ ДОКУМЕНТОМ ВЫ СМОЖЕТЕ: </a:t>
            </a:r>
            <a:endParaRPr lang="ru-RU" sz="20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6590" y="1643084"/>
            <a:ext cx="109728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продолжить обучение за границей с перезачетом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дисциплин</a:t>
            </a:r>
          </a:p>
          <a:p>
            <a:pPr>
              <a:buClr>
                <a:srgbClr val="0089D3"/>
              </a:buClr>
            </a:pPr>
            <a:endParaRPr lang="ru-RU" sz="10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устроиться на работу за границей при ускоренной процедуре признания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квалификации</a:t>
            </a:r>
          </a:p>
          <a:p>
            <a:pPr marL="342900" indent="-342900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10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устроиться на работу в иностранной компании, имеющей представительство в России, также при ускоренной процедуре признания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квалификации</a:t>
            </a:r>
            <a:endParaRPr lang="ru-RU" sz="20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06688" y="3828173"/>
            <a:ext cx="772270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персональный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документ,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описывает характер, сущность, уровень, контекст, содержание и статус обучения, которое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проходил и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успешно закончил тот (или та), кому выдан основной диплом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, к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которому Приложение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относится </a:t>
            </a:r>
          </a:p>
          <a:p>
            <a:pPr marL="179388" indent="-1793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8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179388" indent="-1793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оно </a:t>
            </a:r>
            <a:r>
              <a:rPr lang="ru-RU" sz="2000" dirty="0">
                <a:latin typeface="Circe" panose="020B0502020203020203" pitchFamily="34" charset="-52"/>
                <a:cs typeface="Times New Roman" panose="02020603050405020304" pitchFamily="18" charset="0"/>
              </a:rPr>
              <a:t>не заменяет основной диплом и не дает прав на формальное признание изначального диплома академическими властями других </a:t>
            </a: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стран</a:t>
            </a:r>
            <a:endParaRPr lang="ru-RU" sz="20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6590" y="3809929"/>
            <a:ext cx="3995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ЕВРОПЕЙСКОЕ ПРИЛОЖЕНИЕ - ЭТО: </a:t>
            </a:r>
            <a:endParaRPr lang="ru-RU" sz="20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20" name="Picture 2" descr="http://img.vvsu.ru/photos/49D8E2F4_C932_4C6C_99DA_8631806410A4_739x4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17981" r="4365" b="18052"/>
          <a:stretch/>
        </p:blipFill>
        <p:spPr bwMode="auto">
          <a:xfrm>
            <a:off x="616224" y="4793644"/>
            <a:ext cx="2912166" cy="13508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с двумя скругленными соседними углами 20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56591" y="876852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335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6027" y="353632"/>
            <a:ext cx="11093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ЧЕМ НЕ ЯВЛЯЕТСЯ ЕВРОПЕЙСКОЕ ПРИЛОЖЕНИЕ?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" name="Равнобедренный треугольник 56"/>
          <p:cNvSpPr/>
          <p:nvPr/>
        </p:nvSpPr>
        <p:spPr>
          <a:xfrm rot="10800000">
            <a:off x="10630100" y="6568845"/>
            <a:ext cx="490889" cy="21433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74684" y="1619093"/>
            <a:ext cx="8690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EUROPEAN DIPLOMA SUPPLEMENT</a:t>
            </a:r>
            <a:endParaRPr lang="ru-RU" sz="24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73217" y="2478232"/>
            <a:ext cx="71561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latin typeface="Circe" panose="020B0502020203020203" pitchFamily="34" charset="-52"/>
                <a:cs typeface="Times New Roman" panose="02020603050405020304" pitchFamily="18" charset="0"/>
              </a:rPr>
              <a:t>— не Curriculum Vitae (резюме</a:t>
            </a:r>
            <a:r>
              <a:rPr lang="ru-RU" sz="24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24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latin typeface="Circe" panose="020B0502020203020203" pitchFamily="34" charset="-52"/>
                <a:cs typeface="Times New Roman" panose="02020603050405020304" pitchFamily="18" charset="0"/>
              </a:rPr>
              <a:t>— не заменяет оригинального документа </a:t>
            </a:r>
            <a:r>
              <a:rPr lang="ru-RU" sz="24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              об образовании</a:t>
            </a: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2400" dirty="0" smtClean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latin typeface="Circe" panose="020B0502020203020203" pitchFamily="34" charset="-52"/>
                <a:cs typeface="Times New Roman" panose="02020603050405020304" pitchFamily="18" charset="0"/>
              </a:rPr>
              <a:t>— не автоматическая система гарантии признания оригинального документа </a:t>
            </a:r>
            <a:r>
              <a:rPr lang="ru-RU" sz="24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                              об образовании</a:t>
            </a:r>
            <a:endParaRPr lang="ru-RU" sz="24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" y="1734304"/>
            <a:ext cx="3309731" cy="35919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56591" y="876852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513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838" y="407403"/>
            <a:ext cx="1127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ЕВРОПЕЙСКОЕ ПРИЛОЖЕНИЕ ОБЕСПЕЧИВАЕТ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" name="Равнобедренный треугольник 56"/>
          <p:cNvSpPr/>
          <p:nvPr/>
        </p:nvSpPr>
        <p:spPr>
          <a:xfrm rot="10800000">
            <a:off x="10630100" y="6568845"/>
            <a:ext cx="490889" cy="21433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44416" y="1189115"/>
            <a:ext cx="90853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Times New Roman" panose="02020603050405020304" pitchFamily="18" charset="0"/>
              </a:rPr>
              <a:t>EUROPEAN DIPLOMA SUPPLEMENT</a:t>
            </a:r>
            <a:endParaRPr lang="ru-RU" sz="2200" b="1" dirty="0">
              <a:solidFill>
                <a:srgbClr val="0089D3"/>
              </a:solidFill>
              <a:latin typeface="Montserrat ExtraBold" panose="000009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26143" y="1834795"/>
            <a:ext cx="70948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Международную «прозрачность»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Справедливое признание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Приспособление к быстрому изменению в квалификациях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Мобильность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Доступность образования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Обучение в течение всей жизни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Понятная оценка квалификаций</a:t>
            </a:r>
          </a:p>
          <a:p>
            <a:pPr marL="357188" indent="-357188">
              <a:spcBef>
                <a:spcPts val="600"/>
              </a:spcBef>
              <a:spcAft>
                <a:spcPts val="600"/>
              </a:spcAft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Точное описание индивидуальной траектории обучения и полученных компетенциях</a:t>
            </a:r>
            <a:endParaRPr lang="ru-RU" sz="2000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43" y="1878494"/>
            <a:ext cx="2763097" cy="403971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56591" y="916608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341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24511" y="862717"/>
            <a:ext cx="1210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ГОСУДАРСТВЕННЫЙ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ТЕХНИЧЕСКИЙ </a:t>
            </a:r>
          </a:p>
          <a:p>
            <a:pPr algn="ctr"/>
            <a:r>
              <a:rPr lang="ru-RU" sz="700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УНИВЕРСИТЕТ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078" y="325736"/>
            <a:ext cx="1105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ЕВРОПЕЙСКОЕ ПРИЛОЖЕНИЕ СОДЕРЖИТ РАЗДЕЛЫ: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7" name="Равнобедренный треугольник 56"/>
          <p:cNvSpPr/>
          <p:nvPr/>
        </p:nvSpPr>
        <p:spPr>
          <a:xfrm rot="10800000">
            <a:off x="10630100" y="6568845"/>
            <a:ext cx="490889" cy="21433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6591" y="1554015"/>
            <a:ext cx="725556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Информация об обладателе Европейского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приложения</a:t>
            </a: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Информация о полученной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квалификации</a:t>
            </a: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Информация об уровне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квалификации</a:t>
            </a: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Информация о содержании программы и полученных результатах. Результаты обучения студентов приведены с учетом национальной и европейской оценочных систем, трудоемкость дисциплин в академических часах переводится в систему европейских зачетных единиц — «кредитов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»</a:t>
            </a: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Информация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о функциях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квалификации</a:t>
            </a: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Дополнительная </a:t>
            </a: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информация о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вузе</a:t>
            </a: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Сертификация данного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приложения</a:t>
            </a: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 marL="268288" indent="-268288" algn="just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Circe" panose="020B0502020203020203" pitchFamily="34" charset="-52"/>
                <a:cs typeface="Times New Roman" panose="02020603050405020304" pitchFamily="18" charset="0"/>
              </a:rPr>
              <a:t>Информация о национальной системе высшего </a:t>
            </a:r>
            <a:r>
              <a:rPr lang="ru-RU" dirty="0" smtClean="0">
                <a:latin typeface="Circe" panose="020B0502020203020203" pitchFamily="34" charset="-52"/>
                <a:cs typeface="Times New Roman" panose="02020603050405020304" pitchFamily="18" charset="0"/>
              </a:rPr>
              <a:t>образования</a:t>
            </a:r>
            <a:endParaRPr lang="ru-RU" dirty="0">
              <a:latin typeface="Circe" panose="020B0502020203020203" pitchFamily="34" charset="-52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74" y="1550442"/>
            <a:ext cx="3458817" cy="430453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556591" y="876852"/>
            <a:ext cx="1097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4951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ook Antiqua"/>
        <a:ea typeface=""/>
        <a:cs typeface=""/>
      </a:majorFont>
      <a:minorFont>
        <a:latin typeface="Arial Unicode M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4440</TotalTime>
  <Words>766</Words>
  <Application>Microsoft Office PowerPoint</Application>
  <PresentationFormat>Широкоэкранный</PresentationFormat>
  <Paragraphs>193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Book Antiqua</vt:lpstr>
      <vt:lpstr>Times New Roman</vt:lpstr>
      <vt:lpstr>Wingdings 3</vt:lpstr>
      <vt:lpstr>Arial Unicode MS</vt:lpstr>
      <vt:lpstr>Circe</vt:lpstr>
      <vt:lpstr>Montserrat ExtraBold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Константин Константинович</dc:creator>
  <cp:lastModifiedBy>donstu CIPP</cp:lastModifiedBy>
  <cp:revision>460</cp:revision>
  <cp:lastPrinted>2017-11-17T13:23:20Z</cp:lastPrinted>
  <dcterms:created xsi:type="dcterms:W3CDTF">2017-04-06T13:54:06Z</dcterms:created>
  <dcterms:modified xsi:type="dcterms:W3CDTF">2020-07-06T13:52:50Z</dcterms:modified>
</cp:coreProperties>
</file>